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19" r:id="rId2"/>
    <p:sldId id="258" r:id="rId3"/>
    <p:sldId id="324" r:id="rId4"/>
    <p:sldId id="326" r:id="rId5"/>
    <p:sldId id="325" r:id="rId6"/>
    <p:sldId id="322" r:id="rId7"/>
    <p:sldId id="339" r:id="rId8"/>
    <p:sldId id="272" r:id="rId9"/>
    <p:sldId id="338" r:id="rId10"/>
    <p:sldId id="318" r:id="rId11"/>
    <p:sldId id="286" r:id="rId12"/>
    <p:sldId id="259" r:id="rId13"/>
    <p:sldId id="340" r:id="rId14"/>
    <p:sldId id="275" r:id="rId15"/>
    <p:sldId id="341" r:id="rId16"/>
    <p:sldId id="261" r:id="rId17"/>
    <p:sldId id="342" r:id="rId18"/>
    <p:sldId id="273" r:id="rId19"/>
    <p:sldId id="343" r:id="rId20"/>
    <p:sldId id="276" r:id="rId21"/>
    <p:sldId id="274" r:id="rId22"/>
    <p:sldId id="278" r:id="rId23"/>
    <p:sldId id="279" r:id="rId24"/>
    <p:sldId id="280" r:id="rId25"/>
    <p:sldId id="344" r:id="rId26"/>
    <p:sldId id="262" r:id="rId27"/>
    <p:sldId id="356" r:id="rId28"/>
    <p:sldId id="284" r:id="rId29"/>
    <p:sldId id="357" r:id="rId30"/>
    <p:sldId id="26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22" autoAdjust="0"/>
    <p:restoredTop sz="93797" autoAdjust="0"/>
  </p:normalViewPr>
  <p:slideViewPr>
    <p:cSldViewPr snapToGrid="0">
      <p:cViewPr varScale="1">
        <p:scale>
          <a:sx n="83" d="100"/>
          <a:sy n="83" d="100"/>
        </p:scale>
        <p:origin x="1092" y="60"/>
      </p:cViewPr>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93686-6296-F146-AB43-D6F91A3EB9D0}" type="datetimeFigureOut">
              <a:rPr lang="en-US" smtClean="0"/>
              <a:t>5/7/2019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32EC0C-2321-C24E-92BD-9C0D52D30842}" type="slidenum">
              <a:rPr lang="en-US" smtClean="0"/>
              <a:t>‹#›</a:t>
            </a:fld>
            <a:endParaRPr lang="en-US"/>
          </a:p>
        </p:txBody>
      </p:sp>
    </p:spTree>
    <p:extLst>
      <p:ext uri="{BB962C8B-B14F-4D97-AF65-F5344CB8AC3E}">
        <p14:creationId xmlns:p14="http://schemas.microsoft.com/office/powerpoint/2010/main" val="1644803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32EC0C-2321-C24E-92BD-9C0D52D30842}" type="slidenum">
              <a:rPr lang="en-US" smtClean="0"/>
              <a:t>21</a:t>
            </a:fld>
            <a:endParaRPr lang="en-US"/>
          </a:p>
        </p:txBody>
      </p:sp>
    </p:spTree>
    <p:extLst>
      <p:ext uri="{BB962C8B-B14F-4D97-AF65-F5344CB8AC3E}">
        <p14:creationId xmlns:p14="http://schemas.microsoft.com/office/powerpoint/2010/main" val="1806012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7F28BF34-8ECB-4A5A-B2E0-299C25AF3F89}" type="datetimeFigureOut">
              <a:rPr lang="en-ZA" smtClean="0"/>
              <a:t>2019-05-07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191980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7F28BF34-8ECB-4A5A-B2E0-299C25AF3F89}" type="datetimeFigureOut">
              <a:rPr lang="en-ZA" smtClean="0"/>
              <a:t>2019-05-07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6409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7F28BF34-8ECB-4A5A-B2E0-299C25AF3F89}" type="datetimeFigureOut">
              <a:rPr lang="en-ZA" smtClean="0"/>
              <a:t>2019-05-07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1051299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7F28BF34-8ECB-4A5A-B2E0-299C25AF3F89}" type="datetimeFigureOut">
              <a:rPr lang="en-ZA" smtClean="0"/>
              <a:t>2019-05-07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267745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F28BF34-8ECB-4A5A-B2E0-299C25AF3F89}" type="datetimeFigureOut">
              <a:rPr lang="en-ZA" smtClean="0"/>
              <a:t>2019-05-07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3055958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7F28BF34-8ECB-4A5A-B2E0-299C25AF3F89}" type="datetimeFigureOut">
              <a:rPr lang="en-ZA" smtClean="0"/>
              <a:t>2019-05-07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3840329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7F28BF34-8ECB-4A5A-B2E0-299C25AF3F89}" type="datetimeFigureOut">
              <a:rPr lang="en-ZA" smtClean="0"/>
              <a:t>2019-05-07</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89044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7F28BF34-8ECB-4A5A-B2E0-299C25AF3F89}" type="datetimeFigureOut">
              <a:rPr lang="en-ZA" smtClean="0"/>
              <a:t>2019-05-07</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3093698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28BF34-8ECB-4A5A-B2E0-299C25AF3F89}" type="datetimeFigureOut">
              <a:rPr lang="en-ZA" smtClean="0"/>
              <a:t>2019-05-07</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3153295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F28BF34-8ECB-4A5A-B2E0-299C25AF3F89}" type="datetimeFigureOut">
              <a:rPr lang="en-ZA" smtClean="0"/>
              <a:t>2019-05-07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3589499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F28BF34-8ECB-4A5A-B2E0-299C25AF3F89}" type="datetimeFigureOut">
              <a:rPr lang="en-ZA" smtClean="0"/>
              <a:t>2019-05-07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6B256FC-2BDE-4A82-9E09-FA29BE2B2E87}" type="slidenum">
              <a:rPr lang="en-ZA" smtClean="0"/>
              <a:t>‹#›</a:t>
            </a:fld>
            <a:endParaRPr lang="en-ZA"/>
          </a:p>
        </p:txBody>
      </p:sp>
    </p:spTree>
    <p:extLst>
      <p:ext uri="{BB962C8B-B14F-4D97-AF65-F5344CB8AC3E}">
        <p14:creationId xmlns:p14="http://schemas.microsoft.com/office/powerpoint/2010/main" val="4158128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8BF34-8ECB-4A5A-B2E0-299C25AF3F89}" type="datetimeFigureOut">
              <a:rPr lang="en-ZA" smtClean="0"/>
              <a:t>2019-05-07</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B256FC-2BDE-4A82-9E09-FA29BE2B2E87}" type="slidenum">
              <a:rPr lang="en-ZA" smtClean="0"/>
              <a:t>‹#›</a:t>
            </a:fld>
            <a:endParaRPr lang="en-ZA"/>
          </a:p>
        </p:txBody>
      </p:sp>
    </p:spTree>
    <p:extLst>
      <p:ext uri="{BB962C8B-B14F-4D97-AF65-F5344CB8AC3E}">
        <p14:creationId xmlns:p14="http://schemas.microsoft.com/office/powerpoint/2010/main" val="977126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microsoft.com/office/2007/relationships/hdphoto" Target="../media/hdphoto2.wdp"/><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5" Type="http://schemas.openxmlformats.org/officeDocument/2006/relationships/image" Target="../media/image4.pn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png"/><Relationship Id="rId1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2.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4.png"/><Relationship Id="rId7" Type="http://schemas.openxmlformats.org/officeDocument/2006/relationships/image" Target="../media/image35.jpe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38.svg"/><Relationship Id="rId4" Type="http://schemas.openxmlformats.org/officeDocument/2006/relationships/image" Target="../media/image9.png"/><Relationship Id="rId9"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5.png"/><Relationship Id="rId7" Type="http://schemas.openxmlformats.org/officeDocument/2006/relationships/image" Target="../media/image37.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3.png"/><Relationship Id="rId18" Type="http://schemas.openxmlformats.org/officeDocument/2006/relationships/image" Target="../media/image52.svg"/><Relationship Id="rId26" Type="http://schemas.openxmlformats.org/officeDocument/2006/relationships/image" Target="../media/image60.svg"/><Relationship Id="rId3" Type="http://schemas.openxmlformats.org/officeDocument/2006/relationships/image" Target="../media/image5.png"/><Relationship Id="rId21" Type="http://schemas.openxmlformats.org/officeDocument/2006/relationships/image" Target="../media/image47.png"/><Relationship Id="rId7" Type="http://schemas.openxmlformats.org/officeDocument/2006/relationships/image" Target="../media/image40.png"/><Relationship Id="rId12" Type="http://schemas.openxmlformats.org/officeDocument/2006/relationships/image" Target="../media/image46.svg"/><Relationship Id="rId17" Type="http://schemas.openxmlformats.org/officeDocument/2006/relationships/image" Target="../media/image45.png"/><Relationship Id="rId25" Type="http://schemas.openxmlformats.org/officeDocument/2006/relationships/image" Target="../media/image49.png"/><Relationship Id="rId2" Type="http://schemas.openxmlformats.org/officeDocument/2006/relationships/image" Target="../media/image9.png"/><Relationship Id="rId16" Type="http://schemas.openxmlformats.org/officeDocument/2006/relationships/image" Target="../media/image50.svg"/><Relationship Id="rId20" Type="http://schemas.openxmlformats.org/officeDocument/2006/relationships/image" Target="../media/image54.sv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2.png"/><Relationship Id="rId24" Type="http://schemas.openxmlformats.org/officeDocument/2006/relationships/image" Target="../media/image58.svg"/><Relationship Id="rId5" Type="http://schemas.openxmlformats.org/officeDocument/2006/relationships/image" Target="../media/image38.jpeg"/><Relationship Id="rId15" Type="http://schemas.openxmlformats.org/officeDocument/2006/relationships/image" Target="../media/image44.png"/><Relationship Id="rId23" Type="http://schemas.openxmlformats.org/officeDocument/2006/relationships/image" Target="../media/image48.png"/><Relationship Id="rId28" Type="http://schemas.openxmlformats.org/officeDocument/2006/relationships/image" Target="../media/image62.svg"/><Relationship Id="rId10" Type="http://schemas.openxmlformats.org/officeDocument/2006/relationships/image" Target="../media/image44.svg"/><Relationship Id="rId19" Type="http://schemas.openxmlformats.org/officeDocument/2006/relationships/image" Target="../media/image46.png"/><Relationship Id="rId4" Type="http://schemas.microsoft.com/office/2007/relationships/hdphoto" Target="../media/hdphoto2.wdp"/><Relationship Id="rId9" Type="http://schemas.openxmlformats.org/officeDocument/2006/relationships/image" Target="../media/image41.png"/><Relationship Id="rId14" Type="http://schemas.openxmlformats.org/officeDocument/2006/relationships/image" Target="../media/image48.svg"/><Relationship Id="rId22" Type="http://schemas.openxmlformats.org/officeDocument/2006/relationships/image" Target="../media/image56.svg"/><Relationship Id="rId27" Type="http://schemas.openxmlformats.org/officeDocument/2006/relationships/image" Target="../media/image5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svg"/><Relationship Id="rId3" Type="http://schemas.openxmlformats.org/officeDocument/2006/relationships/image" Target="../media/image8.png"/><Relationship Id="rId7" Type="http://schemas.microsoft.com/office/2007/relationships/hdphoto" Target="../media/hdphoto2.wdp"/><Relationship Id="rId12"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3.svg"/><Relationship Id="rId5" Type="http://schemas.openxmlformats.org/officeDocument/2006/relationships/image" Target="../media/image10.pn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5.png"/><Relationship Id="rId7" Type="http://schemas.openxmlformats.org/officeDocument/2006/relationships/image" Target="../media/image53.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jpeg"/><Relationship Id="rId10" Type="http://schemas.openxmlformats.org/officeDocument/2006/relationships/image" Target="../media/image68.svg"/><Relationship Id="rId4" Type="http://schemas.microsoft.com/office/2007/relationships/hdphoto" Target="../media/hdphoto2.wdp"/><Relationship Id="rId9"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5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34.png"/><Relationship Id="rId7" Type="http://schemas.openxmlformats.org/officeDocument/2006/relationships/image" Target="../media/image56.pn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34.png"/><Relationship Id="rId7" Type="http://schemas.openxmlformats.org/officeDocument/2006/relationships/image" Target="../media/image58.pn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34.png"/><Relationship Id="rId7" Type="http://schemas.openxmlformats.org/officeDocument/2006/relationships/image" Target="../media/image60.pn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62.png"/><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29.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1.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82886" y="4876800"/>
            <a:ext cx="7609114" cy="1992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4691377" y="5139609"/>
            <a:ext cx="4191117" cy="1175781"/>
          </a:xfrm>
          <a:prstGeom prst="rect">
            <a:avLst/>
          </a:prstGeom>
        </p:spPr>
      </p:pic>
      <p:sp>
        <p:nvSpPr>
          <p:cNvPr id="9" name="TextBox 8"/>
          <p:cNvSpPr txBox="1"/>
          <p:nvPr/>
        </p:nvSpPr>
        <p:spPr>
          <a:xfrm>
            <a:off x="170754" y="4976061"/>
            <a:ext cx="4252752" cy="2369880"/>
          </a:xfrm>
          <a:prstGeom prst="rect">
            <a:avLst/>
          </a:prstGeom>
          <a:noFill/>
        </p:spPr>
        <p:txBody>
          <a:bodyPr wrap="square" rtlCol="0">
            <a:spAutoFit/>
          </a:bodyPr>
          <a:lstStyle/>
          <a:p>
            <a:r>
              <a:rPr lang="en-ZA" sz="3600" b="1" dirty="0">
                <a:solidFill>
                  <a:schemeClr val="bg1"/>
                </a:solidFill>
              </a:rPr>
              <a:t>PHASE 1</a:t>
            </a:r>
          </a:p>
          <a:p>
            <a:r>
              <a:rPr lang="en-ZA" sz="3600" b="1" dirty="0">
                <a:solidFill>
                  <a:schemeClr val="bg1"/>
                </a:solidFill>
              </a:rPr>
              <a:t>Policy Context and Vision Directives</a:t>
            </a:r>
          </a:p>
          <a:p>
            <a:pPr algn="r"/>
            <a:endParaRPr lang="en-ZA" sz="4000" b="1" dirty="0">
              <a:solidFill>
                <a:schemeClr val="bg1"/>
              </a:solidFill>
            </a:endParaRPr>
          </a:p>
        </p:txBody>
      </p:sp>
      <p:pic>
        <p:nvPicPr>
          <p:cNvPr id="6" name="Picture 5">
            <a:extLst>
              <a:ext uri="{FF2B5EF4-FFF2-40B4-BE49-F238E27FC236}">
                <a16:creationId xmlns:a16="http://schemas.microsoft.com/office/drawing/2014/main" xmlns="" id="{DBD1049E-7EA5-493A-9DAB-396FE5285D14}"/>
              </a:ext>
            </a:extLst>
          </p:cNvPr>
          <p:cNvPicPr>
            <a:picLocks noChangeAspect="1"/>
          </p:cNvPicPr>
          <p:nvPr/>
        </p:nvPicPr>
        <p:blipFill rotWithShape="1">
          <a:blip r:embed="rId4"/>
          <a:srcRect t="475" b="15860"/>
          <a:stretch/>
        </p:blipFill>
        <p:spPr>
          <a:xfrm>
            <a:off x="563512" y="127000"/>
            <a:ext cx="3301199" cy="4750806"/>
          </a:xfrm>
          <a:prstGeom prst="rect">
            <a:avLst/>
          </a:prstGeom>
        </p:spPr>
      </p:pic>
      <p:pic>
        <p:nvPicPr>
          <p:cNvPr id="10" name="Picture 9">
            <a:extLst>
              <a:ext uri="{FF2B5EF4-FFF2-40B4-BE49-F238E27FC236}">
                <a16:creationId xmlns:a16="http://schemas.microsoft.com/office/drawing/2014/main" xmlns="" id="{23708C0E-29F9-49FE-9026-8587931312B3}"/>
              </a:ext>
            </a:extLst>
          </p:cNvPr>
          <p:cNvPicPr>
            <a:picLocks noChangeAspect="1"/>
          </p:cNvPicPr>
          <p:nvPr/>
        </p:nvPicPr>
        <p:blipFill rotWithShape="1">
          <a:blip r:embed="rId5"/>
          <a:srcRect b="14458"/>
          <a:stretch/>
        </p:blipFill>
        <p:spPr>
          <a:xfrm>
            <a:off x="7826292" y="137887"/>
            <a:ext cx="3363239" cy="4738913"/>
          </a:xfrm>
          <a:prstGeom prst="rect">
            <a:avLst/>
          </a:prstGeom>
        </p:spPr>
      </p:pic>
      <p:pic>
        <p:nvPicPr>
          <p:cNvPr id="11" name="Picture 2" descr="Hantam Municipality">
            <a:extLst>
              <a:ext uri="{FF2B5EF4-FFF2-40B4-BE49-F238E27FC236}">
                <a16:creationId xmlns:a16="http://schemas.microsoft.com/office/drawing/2014/main" xmlns="" id="{D6FF3F10-FB86-4188-B302-656654DC8E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82494" y="4945587"/>
            <a:ext cx="1494065" cy="199208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xmlns="" id="{CC8D30E3-DF40-4831-9FF4-F48D03BA8D95}"/>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0456249" y="4912099"/>
            <a:ext cx="1701049" cy="1921488"/>
          </a:xfrm>
          <a:prstGeom prst="rect">
            <a:avLst/>
          </a:prstGeom>
          <a:effectLst>
            <a:glow rad="101600">
              <a:schemeClr val="tx1">
                <a:alpha val="60000"/>
              </a:schemeClr>
            </a:glow>
          </a:effectLst>
        </p:spPr>
      </p:pic>
      <p:sp>
        <p:nvSpPr>
          <p:cNvPr id="13" name="TextBox 12"/>
          <p:cNvSpPr txBox="1"/>
          <p:nvPr/>
        </p:nvSpPr>
        <p:spPr>
          <a:xfrm>
            <a:off x="344590" y="5063715"/>
            <a:ext cx="8824124" cy="1200329"/>
          </a:xfrm>
          <a:prstGeom prst="rect">
            <a:avLst/>
          </a:prstGeom>
          <a:noFill/>
        </p:spPr>
        <p:txBody>
          <a:bodyPr wrap="square" rtlCol="0">
            <a:spAutoFit/>
          </a:bodyPr>
          <a:lstStyle/>
          <a:p>
            <a:r>
              <a:rPr lang="en-ZA" sz="3600" b="1" dirty="0">
                <a:solidFill>
                  <a:srgbClr val="FF0000"/>
                </a:solidFill>
              </a:rPr>
              <a:t>PHASE 3 &amp; 4</a:t>
            </a:r>
          </a:p>
          <a:p>
            <a:r>
              <a:rPr lang="en-ZA" sz="3600" b="1" dirty="0">
                <a:solidFill>
                  <a:srgbClr val="FF0000"/>
                </a:solidFill>
              </a:rPr>
              <a:t>SPATIAL DEVELOPMENT FRAMEWORK</a:t>
            </a:r>
          </a:p>
        </p:txBody>
      </p:sp>
      <p:pic>
        <p:nvPicPr>
          <p:cNvPr id="14" name="Picture 13">
            <a:extLst>
              <a:ext uri="{FF2B5EF4-FFF2-40B4-BE49-F238E27FC236}">
                <a16:creationId xmlns:a16="http://schemas.microsoft.com/office/drawing/2014/main" xmlns="" id="{39A6D8E5-11DA-43B1-97B8-E8CD6D93C8F0}"/>
              </a:ext>
            </a:extLst>
          </p:cNvPr>
          <p:cNvPicPr>
            <a:picLocks noChangeAspect="1"/>
          </p:cNvPicPr>
          <p:nvPr/>
        </p:nvPicPr>
        <p:blipFill rotWithShape="1">
          <a:blip r:embed="rId9"/>
          <a:srcRect l="1050" t="1361" r="1050" b="15646"/>
          <a:stretch/>
        </p:blipFill>
        <p:spPr>
          <a:xfrm>
            <a:off x="4194902" y="137282"/>
            <a:ext cx="3301199" cy="4730241"/>
          </a:xfrm>
          <a:prstGeom prst="rect">
            <a:avLst/>
          </a:prstGeom>
        </p:spPr>
      </p:pic>
    </p:spTree>
    <p:extLst>
      <p:ext uri="{BB962C8B-B14F-4D97-AF65-F5344CB8AC3E}">
        <p14:creationId xmlns:p14="http://schemas.microsoft.com/office/powerpoint/2010/main" val="2128315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MICRO SDF PRINCIPLES &amp; APPROACH</a:t>
            </a:r>
          </a:p>
        </p:txBody>
      </p:sp>
      <p:cxnSp>
        <p:nvCxnSpPr>
          <p:cNvPr id="8" name="Straight Connector 7"/>
          <p:cNvCxnSpPr/>
          <p:nvPr/>
        </p:nvCxnSpPr>
        <p:spPr>
          <a:xfrm>
            <a:off x="0" y="1143000"/>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24" name="Round Diagonal Corner Rectangle 54">
            <a:extLst>
              <a:ext uri="{FF2B5EF4-FFF2-40B4-BE49-F238E27FC236}">
                <a16:creationId xmlns:a16="http://schemas.microsoft.com/office/drawing/2014/main" xmlns="" id="{3DD15462-598F-435E-A762-9B3347CBCDB8}"/>
              </a:ext>
            </a:extLst>
          </p:cNvPr>
          <p:cNvSpPr/>
          <p:nvPr/>
        </p:nvSpPr>
        <p:spPr>
          <a:xfrm>
            <a:off x="11002796" y="228600"/>
            <a:ext cx="1126551" cy="1011573"/>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5" name="Picture 24"/>
          <p:cNvPicPr>
            <a:picLocks noChangeAspect="1"/>
          </p:cNvPicPr>
          <p:nvPr/>
        </p:nvPicPr>
        <p:blipFill>
          <a:blip r:embed="rId2"/>
          <a:stretch>
            <a:fillRect/>
          </a:stretch>
        </p:blipFill>
        <p:spPr>
          <a:xfrm>
            <a:off x="11148682" y="315161"/>
            <a:ext cx="856290" cy="838450"/>
          </a:xfrm>
          <a:prstGeom prst="rect">
            <a:avLst/>
          </a:prstGeom>
        </p:spPr>
      </p:pic>
      <p:pic>
        <p:nvPicPr>
          <p:cNvPr id="3" name="Picture 2"/>
          <p:cNvPicPr>
            <a:picLocks noChangeAspect="1"/>
          </p:cNvPicPr>
          <p:nvPr/>
        </p:nvPicPr>
        <p:blipFill>
          <a:blip r:embed="rId3"/>
          <a:stretch>
            <a:fillRect/>
          </a:stretch>
        </p:blipFill>
        <p:spPr>
          <a:xfrm>
            <a:off x="536351" y="1240173"/>
            <a:ext cx="1693518" cy="1540460"/>
          </a:xfrm>
          <a:prstGeom prst="rect">
            <a:avLst/>
          </a:prstGeom>
        </p:spPr>
      </p:pic>
      <p:sp>
        <p:nvSpPr>
          <p:cNvPr id="5" name="Rectangle 4"/>
          <p:cNvSpPr/>
          <p:nvPr/>
        </p:nvSpPr>
        <p:spPr>
          <a:xfrm>
            <a:off x="536351" y="2729342"/>
            <a:ext cx="1693517" cy="553998"/>
          </a:xfrm>
          <a:prstGeom prst="rect">
            <a:avLst/>
          </a:prstGeom>
        </p:spPr>
        <p:txBody>
          <a:bodyPr wrap="square">
            <a:spAutoFit/>
          </a:bodyPr>
          <a:lstStyle/>
          <a:p>
            <a:pPr algn="ctr"/>
            <a:r>
              <a:rPr lang="en-US" sz="1500" b="1" dirty="0"/>
              <a:t>CONTINUITY </a:t>
            </a:r>
          </a:p>
          <a:p>
            <a:pPr algn="ctr"/>
            <a:r>
              <a:rPr lang="en-US" sz="1500" b="1" dirty="0"/>
              <a:t>OF GREEN </a:t>
            </a:r>
          </a:p>
        </p:txBody>
      </p:sp>
      <p:sp>
        <p:nvSpPr>
          <p:cNvPr id="7" name="Rectangle 6"/>
          <p:cNvSpPr/>
          <p:nvPr/>
        </p:nvSpPr>
        <p:spPr>
          <a:xfrm>
            <a:off x="2520552" y="2780633"/>
            <a:ext cx="1749146" cy="1169551"/>
          </a:xfrm>
          <a:prstGeom prst="rect">
            <a:avLst/>
          </a:prstGeom>
        </p:spPr>
        <p:txBody>
          <a:bodyPr wrap="square">
            <a:spAutoFit/>
          </a:bodyPr>
          <a:lstStyle/>
          <a:p>
            <a:pPr algn="ctr"/>
            <a:r>
              <a:rPr lang="en-US" sz="1400" b="1" dirty="0"/>
              <a:t>ESTABLISH WELL DEFINED AND DESIGNED DEVELOPMENT – OPEN SPACE </a:t>
            </a:r>
          </a:p>
        </p:txBody>
      </p:sp>
      <p:sp>
        <p:nvSpPr>
          <p:cNvPr id="11" name="Rectangle 10"/>
          <p:cNvSpPr/>
          <p:nvPr/>
        </p:nvSpPr>
        <p:spPr>
          <a:xfrm>
            <a:off x="8651045" y="5925413"/>
            <a:ext cx="2106149" cy="523220"/>
          </a:xfrm>
          <a:prstGeom prst="rect">
            <a:avLst/>
          </a:prstGeom>
        </p:spPr>
        <p:txBody>
          <a:bodyPr wrap="square">
            <a:spAutoFit/>
          </a:bodyPr>
          <a:lstStyle/>
          <a:p>
            <a:pPr algn="ctr"/>
            <a:r>
              <a:rPr lang="en-US" sz="1400" b="1" dirty="0"/>
              <a:t>PROTECT AND ENHANCE RURAL CHARACTER </a:t>
            </a:r>
          </a:p>
        </p:txBody>
      </p:sp>
      <p:sp>
        <p:nvSpPr>
          <p:cNvPr id="12" name="Rectangle 11"/>
          <p:cNvSpPr/>
          <p:nvPr/>
        </p:nvSpPr>
        <p:spPr>
          <a:xfrm>
            <a:off x="4573242" y="2912043"/>
            <a:ext cx="2085242" cy="523220"/>
          </a:xfrm>
          <a:prstGeom prst="rect">
            <a:avLst/>
          </a:prstGeom>
        </p:spPr>
        <p:txBody>
          <a:bodyPr wrap="square">
            <a:spAutoFit/>
          </a:bodyPr>
          <a:lstStyle/>
          <a:p>
            <a:pPr algn="ctr"/>
            <a:r>
              <a:rPr lang="en-US" sz="1400" b="1" dirty="0"/>
              <a:t>ENABLE STRATEGIC DENSIFICATION </a:t>
            </a:r>
          </a:p>
        </p:txBody>
      </p:sp>
      <p:sp>
        <p:nvSpPr>
          <p:cNvPr id="13" name="Rectangle 12"/>
          <p:cNvSpPr/>
          <p:nvPr/>
        </p:nvSpPr>
        <p:spPr>
          <a:xfrm>
            <a:off x="6707748" y="2835521"/>
            <a:ext cx="1786257" cy="738664"/>
          </a:xfrm>
          <a:prstGeom prst="rect">
            <a:avLst/>
          </a:prstGeom>
        </p:spPr>
        <p:txBody>
          <a:bodyPr wrap="square">
            <a:spAutoFit/>
          </a:bodyPr>
          <a:lstStyle/>
          <a:p>
            <a:pPr algn="ctr"/>
            <a:r>
              <a:rPr lang="en-US" sz="1400" b="1" dirty="0"/>
              <a:t>ENABLE AND PROMOTE MIXED USE </a:t>
            </a:r>
          </a:p>
        </p:txBody>
      </p:sp>
      <p:sp>
        <p:nvSpPr>
          <p:cNvPr id="14" name="Rectangle 13"/>
          <p:cNvSpPr/>
          <p:nvPr/>
        </p:nvSpPr>
        <p:spPr>
          <a:xfrm>
            <a:off x="6502411" y="5818113"/>
            <a:ext cx="2174905" cy="523220"/>
          </a:xfrm>
          <a:prstGeom prst="rect">
            <a:avLst/>
          </a:prstGeom>
        </p:spPr>
        <p:txBody>
          <a:bodyPr wrap="square">
            <a:spAutoFit/>
          </a:bodyPr>
          <a:lstStyle/>
          <a:p>
            <a:pPr algn="ctr"/>
            <a:r>
              <a:rPr lang="en-US" sz="1400" b="1" dirty="0"/>
              <a:t>PROTECT AND ENHANCE HERITAGE RESOURCES </a:t>
            </a:r>
          </a:p>
        </p:txBody>
      </p:sp>
      <p:sp>
        <p:nvSpPr>
          <p:cNvPr id="15" name="Rectangle 14"/>
          <p:cNvSpPr/>
          <p:nvPr/>
        </p:nvSpPr>
        <p:spPr>
          <a:xfrm>
            <a:off x="8760637" y="2819710"/>
            <a:ext cx="2128486" cy="1384995"/>
          </a:xfrm>
          <a:prstGeom prst="rect">
            <a:avLst/>
          </a:prstGeom>
        </p:spPr>
        <p:txBody>
          <a:bodyPr wrap="square">
            <a:spAutoFit/>
          </a:bodyPr>
          <a:lstStyle/>
          <a:p>
            <a:pPr algn="ctr"/>
            <a:r>
              <a:rPr lang="en-US" sz="1400" b="1" dirty="0"/>
              <a:t>ENSURE CONNECTIVITY BETWEEN SETTLEMENTS AND A HIERARCHY OF NODES AND CONNECTIVITY WITHIN SETTLEMENTS </a:t>
            </a:r>
          </a:p>
        </p:txBody>
      </p:sp>
      <p:sp>
        <p:nvSpPr>
          <p:cNvPr id="16" name="Rectangle 15"/>
          <p:cNvSpPr/>
          <p:nvPr/>
        </p:nvSpPr>
        <p:spPr>
          <a:xfrm>
            <a:off x="211558" y="5556503"/>
            <a:ext cx="2272942" cy="523220"/>
          </a:xfrm>
          <a:prstGeom prst="rect">
            <a:avLst/>
          </a:prstGeom>
        </p:spPr>
        <p:txBody>
          <a:bodyPr wrap="square">
            <a:spAutoFit/>
          </a:bodyPr>
          <a:lstStyle/>
          <a:p>
            <a:pPr algn="ctr"/>
            <a:r>
              <a:rPr lang="en-US" sz="1400" b="1" dirty="0"/>
              <a:t>PROMOTE SPATIAL INTEGRATION </a:t>
            </a:r>
          </a:p>
        </p:txBody>
      </p:sp>
      <p:sp>
        <p:nvSpPr>
          <p:cNvPr id="17" name="Rectangle 16"/>
          <p:cNvSpPr/>
          <p:nvPr/>
        </p:nvSpPr>
        <p:spPr>
          <a:xfrm>
            <a:off x="2484500" y="5665634"/>
            <a:ext cx="1858475" cy="954107"/>
          </a:xfrm>
          <a:prstGeom prst="rect">
            <a:avLst/>
          </a:prstGeom>
        </p:spPr>
        <p:txBody>
          <a:bodyPr wrap="square">
            <a:spAutoFit/>
          </a:bodyPr>
          <a:lstStyle/>
          <a:p>
            <a:pPr algn="ctr"/>
            <a:r>
              <a:rPr lang="en-US" sz="1400" b="1" dirty="0"/>
              <a:t>ESTABLISH AN ACCESSIBLE HIERARCHY OF PUBLIC FACILITIES </a:t>
            </a:r>
          </a:p>
        </p:txBody>
      </p:sp>
      <p:sp>
        <p:nvSpPr>
          <p:cNvPr id="18" name="Rectangle 17"/>
          <p:cNvSpPr/>
          <p:nvPr/>
        </p:nvSpPr>
        <p:spPr>
          <a:xfrm>
            <a:off x="4757442" y="5771946"/>
            <a:ext cx="1583864" cy="523220"/>
          </a:xfrm>
          <a:prstGeom prst="rect">
            <a:avLst/>
          </a:prstGeom>
        </p:spPr>
        <p:txBody>
          <a:bodyPr wrap="square">
            <a:spAutoFit/>
          </a:bodyPr>
          <a:lstStyle/>
          <a:p>
            <a:pPr algn="ctr"/>
            <a:r>
              <a:rPr lang="en-US" sz="1400" b="1" dirty="0"/>
              <a:t>CLUSTER SOCIAL FACILITIES </a:t>
            </a:r>
          </a:p>
        </p:txBody>
      </p:sp>
      <p:pic>
        <p:nvPicPr>
          <p:cNvPr id="22" name="Picture 2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4500" y="1235495"/>
            <a:ext cx="1697777" cy="1481826"/>
          </a:xfrm>
          <a:prstGeom prst="rect">
            <a:avLst/>
          </a:prstGeom>
          <a:noFill/>
        </p:spPr>
      </p:pic>
      <p:pic>
        <p:nvPicPr>
          <p:cNvPr id="26" name="Picture 2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3242" y="1318529"/>
            <a:ext cx="1889021" cy="1501160"/>
          </a:xfrm>
          <a:prstGeom prst="rect">
            <a:avLst/>
          </a:prstGeom>
          <a:noFill/>
        </p:spPr>
      </p:pic>
      <p:pic>
        <p:nvPicPr>
          <p:cNvPr id="27" name="Picture 26"/>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5328" y="4018537"/>
            <a:ext cx="1635562" cy="1448221"/>
          </a:xfrm>
          <a:prstGeom prst="rect">
            <a:avLst/>
          </a:prstGeom>
          <a:noFill/>
        </p:spPr>
      </p:pic>
      <p:pic>
        <p:nvPicPr>
          <p:cNvPr id="20" name="Picture 19"/>
          <p:cNvPicPr>
            <a:picLocks noChangeAspect="1"/>
          </p:cNvPicPr>
          <p:nvPr/>
        </p:nvPicPr>
        <p:blipFill>
          <a:blip r:embed="rId7"/>
          <a:stretch>
            <a:fillRect/>
          </a:stretch>
        </p:blipFill>
        <p:spPr>
          <a:xfrm>
            <a:off x="6765808" y="1338560"/>
            <a:ext cx="1838325" cy="1466850"/>
          </a:xfrm>
          <a:prstGeom prst="rect">
            <a:avLst/>
          </a:prstGeom>
        </p:spPr>
      </p:pic>
      <p:pic>
        <p:nvPicPr>
          <p:cNvPr id="28" name="Picture 27"/>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25382" y="4101066"/>
            <a:ext cx="1878751" cy="1504676"/>
          </a:xfrm>
          <a:prstGeom prst="rect">
            <a:avLst/>
          </a:prstGeom>
          <a:noFill/>
        </p:spPr>
      </p:pic>
      <p:pic>
        <p:nvPicPr>
          <p:cNvPr id="21" name="Picture 20"/>
          <p:cNvPicPr>
            <a:picLocks noChangeAspect="1"/>
          </p:cNvPicPr>
          <p:nvPr/>
        </p:nvPicPr>
        <p:blipFill>
          <a:blip r:embed="rId9"/>
          <a:stretch>
            <a:fillRect/>
          </a:stretch>
        </p:blipFill>
        <p:spPr>
          <a:xfrm>
            <a:off x="2485600" y="4116471"/>
            <a:ext cx="1857375" cy="1504950"/>
          </a:xfrm>
          <a:prstGeom prst="rect">
            <a:avLst/>
          </a:prstGeom>
        </p:spPr>
      </p:pic>
      <p:pic>
        <p:nvPicPr>
          <p:cNvPr id="29" name="Picture 2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529" y="4142483"/>
            <a:ext cx="1697777" cy="1481826"/>
          </a:xfrm>
          <a:prstGeom prst="rect">
            <a:avLst/>
          </a:prstGeom>
          <a:noFill/>
        </p:spPr>
      </p:pic>
      <p:pic>
        <p:nvPicPr>
          <p:cNvPr id="30" name="Picture 29"/>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68535" y="1350972"/>
            <a:ext cx="1762075" cy="1468717"/>
          </a:xfrm>
          <a:prstGeom prst="rect">
            <a:avLst/>
          </a:prstGeom>
          <a:noFill/>
        </p:spPr>
      </p:pic>
      <p:pic>
        <p:nvPicPr>
          <p:cNvPr id="31" name="Picture 30"/>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87082" y="4345874"/>
            <a:ext cx="2014534" cy="1324957"/>
          </a:xfrm>
          <a:prstGeom prst="rect">
            <a:avLst/>
          </a:prstGeom>
          <a:noFill/>
        </p:spPr>
      </p:pic>
      <p:pic>
        <p:nvPicPr>
          <p:cNvPr id="32" name="Picture 31">
            <a:extLst>
              <a:ext uri="{FF2B5EF4-FFF2-40B4-BE49-F238E27FC236}">
                <a16:creationId xmlns:a16="http://schemas.microsoft.com/office/drawing/2014/main" xmlns="" id="{2BF95BDC-2395-4D1A-A0FB-8122FEEB17B5}"/>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33" name="Picture 32"/>
          <p:cNvPicPr>
            <a:picLocks noChangeAspect="1"/>
          </p:cNvPicPr>
          <p:nvPr/>
        </p:nvPicPr>
        <p:blipFill>
          <a:blip r:embed="rId14"/>
          <a:stretch>
            <a:fillRect/>
          </a:stretch>
        </p:blipFill>
        <p:spPr>
          <a:xfrm>
            <a:off x="11053821" y="4323385"/>
            <a:ext cx="1000125" cy="1009650"/>
          </a:xfrm>
          <a:prstGeom prst="rect">
            <a:avLst/>
          </a:prstGeom>
        </p:spPr>
      </p:pic>
      <p:pic>
        <p:nvPicPr>
          <p:cNvPr id="34" name="Picture 33" descr="Hantam Municipality">
            <a:extLst>
              <a:ext uri="{FF2B5EF4-FFF2-40B4-BE49-F238E27FC236}">
                <a16:creationId xmlns:a16="http://schemas.microsoft.com/office/drawing/2014/main" xmlns="" id="{CD0A7FB4-2FDC-4E15-A49A-CB8348C8CEA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001928" y="2729448"/>
            <a:ext cx="1085429" cy="1447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519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82886" y="4876800"/>
            <a:ext cx="7609114" cy="1992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7" name="Picture 6">
            <a:extLst>
              <a:ext uri="{FF2B5EF4-FFF2-40B4-BE49-F238E27FC236}">
                <a16:creationId xmlns:a16="http://schemas.microsoft.com/office/drawing/2014/main" xmlns="" id="{DB8FE58D-2F5B-47DC-9457-D5A06F36CFAF}"/>
              </a:ext>
            </a:extLst>
          </p:cNvPr>
          <p:cNvPicPr>
            <a:picLocks noChangeAspect="1"/>
          </p:cNvPicPr>
          <p:nvPr/>
        </p:nvPicPr>
        <p:blipFill rotWithShape="1">
          <a:blip r:embed="rId2"/>
          <a:srcRect t="475" b="15860"/>
          <a:stretch/>
        </p:blipFill>
        <p:spPr>
          <a:xfrm>
            <a:off x="-20782" y="0"/>
            <a:ext cx="4765428" cy="6858000"/>
          </a:xfrm>
          <a:prstGeom prst="rect">
            <a:avLst/>
          </a:prstGeom>
        </p:spPr>
      </p:pic>
      <p:sp>
        <p:nvSpPr>
          <p:cNvPr id="2" name="Rectangle 1"/>
          <p:cNvSpPr/>
          <p:nvPr/>
        </p:nvSpPr>
        <p:spPr>
          <a:xfrm>
            <a:off x="4744646" y="5285756"/>
            <a:ext cx="7447354" cy="1174173"/>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p:cNvSpPr txBox="1"/>
          <p:nvPr/>
        </p:nvSpPr>
        <p:spPr>
          <a:xfrm>
            <a:off x="4889533" y="5580454"/>
            <a:ext cx="6883753" cy="584775"/>
          </a:xfrm>
          <a:prstGeom prst="rect">
            <a:avLst/>
          </a:prstGeom>
          <a:noFill/>
        </p:spPr>
        <p:txBody>
          <a:bodyPr wrap="square" rtlCol="0">
            <a:spAutoFit/>
          </a:bodyPr>
          <a:lstStyle/>
          <a:p>
            <a:r>
              <a:rPr lang="en-ZA" sz="3200" b="1" dirty="0">
                <a:solidFill>
                  <a:schemeClr val="bg1"/>
                </a:solidFill>
              </a:rPr>
              <a:t>KAREEBERG LOCAL MUNCIPALITY</a:t>
            </a:r>
          </a:p>
        </p:txBody>
      </p:sp>
      <p:pic>
        <p:nvPicPr>
          <p:cNvPr id="12" name="Picture 11">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0874110" y="5273629"/>
            <a:ext cx="1060936" cy="1198423"/>
          </a:xfrm>
          <a:prstGeom prst="rect">
            <a:avLst/>
          </a:prstGeom>
          <a:effectLst>
            <a:glow rad="101600">
              <a:schemeClr val="tx1">
                <a:alpha val="60000"/>
              </a:schemeClr>
            </a:glow>
          </a:effectLst>
        </p:spPr>
      </p:pic>
      <p:sp>
        <p:nvSpPr>
          <p:cNvPr id="10" name="TextBox 9"/>
          <p:cNvSpPr txBox="1"/>
          <p:nvPr/>
        </p:nvSpPr>
        <p:spPr>
          <a:xfrm>
            <a:off x="5034232" y="2643108"/>
            <a:ext cx="6739054" cy="1938992"/>
          </a:xfrm>
          <a:prstGeom prst="rect">
            <a:avLst/>
          </a:prstGeom>
          <a:noFill/>
        </p:spPr>
        <p:txBody>
          <a:bodyPr wrap="square" rtlCol="0">
            <a:spAutoFit/>
          </a:bodyPr>
          <a:lstStyle/>
          <a:p>
            <a:pPr algn="r"/>
            <a:r>
              <a:rPr lang="en-ZA" sz="4000" b="1" dirty="0">
                <a:solidFill>
                  <a:schemeClr val="bg1"/>
                </a:solidFill>
              </a:rPr>
              <a:t>PHASE 3 &amp; 4</a:t>
            </a:r>
          </a:p>
          <a:p>
            <a:pPr algn="r"/>
            <a:r>
              <a:rPr lang="en-ZA" sz="4000" b="1" dirty="0">
                <a:solidFill>
                  <a:schemeClr val="bg1"/>
                </a:solidFill>
              </a:rPr>
              <a:t>SPATIAL DEVELOPMENT FRAMEWORK</a:t>
            </a:r>
          </a:p>
        </p:txBody>
      </p:sp>
    </p:spTree>
    <p:extLst>
      <p:ext uri="{BB962C8B-B14F-4D97-AF65-F5344CB8AC3E}">
        <p14:creationId xmlns:p14="http://schemas.microsoft.com/office/powerpoint/2010/main" val="668153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SPATIAL CONCEPT</a:t>
            </a:r>
          </a:p>
        </p:txBody>
      </p:sp>
      <p:cxnSp>
        <p:nvCxnSpPr>
          <p:cNvPr id="8" name="Straight Connector 7"/>
          <p:cNvCxnSpPr/>
          <p:nvPr/>
        </p:nvCxnSpPr>
        <p:spPr>
          <a:xfrm>
            <a:off x="0" y="1143000"/>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89629" y="1287960"/>
            <a:ext cx="5650513" cy="3323987"/>
          </a:xfrm>
          <a:prstGeom prst="rect">
            <a:avLst/>
          </a:prstGeom>
          <a:noFill/>
        </p:spPr>
        <p:txBody>
          <a:bodyPr wrap="square" rtlCol="0">
            <a:spAutoFit/>
          </a:bodyPr>
          <a:lstStyle/>
          <a:p>
            <a:pPr algn="just"/>
            <a:r>
              <a:rPr lang="en-US" sz="1400" b="1" dirty="0"/>
              <a:t>KEY MUNICIPAL SPATIAL INFORMANTS:</a:t>
            </a:r>
          </a:p>
          <a:p>
            <a:pPr algn="just"/>
            <a:r>
              <a:rPr lang="en-US" sz="1400" b="1" dirty="0"/>
              <a:t> </a:t>
            </a:r>
          </a:p>
          <a:p>
            <a:pPr algn="just"/>
            <a:r>
              <a:rPr lang="en-US" sz="1400" dirty="0"/>
              <a:t>The key municipal spatial informants (see figure below) are essentially the </a:t>
            </a:r>
            <a:r>
              <a:rPr lang="en-US" sz="1400" b="1" dirty="0"/>
              <a:t>structuring elements at the </a:t>
            </a:r>
            <a:r>
              <a:rPr lang="en-US" sz="1400" dirty="0"/>
              <a:t>municipal scale. They have been identified as being the integral elements that should inform the nature and form of the spatial concept at the municipal scale. The spatial informants can be separated into two basic categories: </a:t>
            </a:r>
          </a:p>
          <a:p>
            <a:pPr algn="just"/>
            <a:endParaRPr lang="en-US" sz="1400" dirty="0"/>
          </a:p>
          <a:p>
            <a:pPr algn="just"/>
            <a:r>
              <a:rPr lang="en-US" sz="1400" dirty="0"/>
              <a:t>• Natural elements; and</a:t>
            </a:r>
          </a:p>
          <a:p>
            <a:pPr algn="just"/>
            <a:r>
              <a:rPr lang="en-US" sz="1400" dirty="0"/>
              <a:t>• Settlement elements. </a:t>
            </a:r>
          </a:p>
          <a:p>
            <a:pPr algn="just"/>
            <a:endParaRPr lang="en-US" sz="1400" dirty="0"/>
          </a:p>
          <a:p>
            <a:pPr algn="just"/>
            <a:r>
              <a:rPr lang="en-US" sz="1400" dirty="0"/>
              <a:t>The natural elements represent those features of the natural environment that hold the greatest significance in terms of their economic, ecological and amenity value. The settlement elements represent those elements that are most significant in terms of the functioning of the settlement system. </a:t>
            </a:r>
            <a:endParaRPr lang="en-ZA" sz="1400" b="1" dirty="0">
              <a:solidFill>
                <a:srgbClr val="7A0000"/>
              </a:solidFill>
            </a:endParaRPr>
          </a:p>
        </p:txBody>
      </p:sp>
      <p:sp>
        <p:nvSpPr>
          <p:cNvPr id="12" name="Round Diagonal Corner Rectangle 52">
            <a:extLst>
              <a:ext uri="{FF2B5EF4-FFF2-40B4-BE49-F238E27FC236}">
                <a16:creationId xmlns:a16="http://schemas.microsoft.com/office/drawing/2014/main" xmlns="" id="{668C57EF-4B03-4BB2-B73A-1F7E37DA3970}"/>
              </a:ext>
            </a:extLst>
          </p:cNvPr>
          <p:cNvSpPr/>
          <p:nvPr/>
        </p:nvSpPr>
        <p:spPr>
          <a:xfrm rot="5400000">
            <a:off x="11108927" y="76694"/>
            <a:ext cx="998041" cy="1134571"/>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3" name="Picture 12"/>
          <p:cNvPicPr>
            <a:picLocks noChangeAspect="1"/>
          </p:cNvPicPr>
          <p:nvPr/>
        </p:nvPicPr>
        <p:blipFill>
          <a:blip r:embed="rId2"/>
          <a:stretch>
            <a:fillRect/>
          </a:stretch>
        </p:blipFill>
        <p:spPr>
          <a:xfrm>
            <a:off x="11173807" y="273163"/>
            <a:ext cx="878646" cy="750486"/>
          </a:xfrm>
          <a:prstGeom prst="rect">
            <a:avLst/>
          </a:prstGeom>
        </p:spPr>
      </p:pic>
      <p:sp>
        <p:nvSpPr>
          <p:cNvPr id="19" name="TextBox 18"/>
          <p:cNvSpPr txBox="1"/>
          <p:nvPr/>
        </p:nvSpPr>
        <p:spPr>
          <a:xfrm>
            <a:off x="5289628" y="4565422"/>
            <a:ext cx="5631957" cy="1384995"/>
          </a:xfrm>
          <a:prstGeom prst="rect">
            <a:avLst/>
          </a:prstGeom>
          <a:noFill/>
        </p:spPr>
        <p:txBody>
          <a:bodyPr wrap="square" rtlCol="0">
            <a:spAutoFit/>
          </a:bodyPr>
          <a:lstStyle/>
          <a:p>
            <a:pPr algn="just"/>
            <a:r>
              <a:rPr lang="en-US" sz="1400" b="1" dirty="0"/>
              <a:t>KEY SPATIAL STRUCTURING ELEMENTS:</a:t>
            </a:r>
          </a:p>
          <a:p>
            <a:pPr algn="just"/>
            <a:endParaRPr lang="en-US" sz="1400" b="1" dirty="0"/>
          </a:p>
          <a:p>
            <a:pPr marL="285750" indent="-285750" algn="just">
              <a:buFont typeface="Wingdings" panose="05000000000000000000" pitchFamily="2" charset="2"/>
              <a:buChar char="q"/>
            </a:pPr>
            <a:r>
              <a:rPr lang="en-US" sz="1400" b="1" dirty="0"/>
              <a:t>OPEN SPACE SYSTEM; </a:t>
            </a:r>
          </a:p>
          <a:p>
            <a:pPr marL="285750" indent="-285750" algn="just">
              <a:buFont typeface="Wingdings" panose="05000000000000000000" pitchFamily="2" charset="2"/>
              <a:buChar char="q"/>
            </a:pPr>
            <a:r>
              <a:rPr lang="en-US" sz="1400" b="1" dirty="0"/>
              <a:t>MAJOR TOWNS AND TOWN CENTRES</a:t>
            </a:r>
          </a:p>
          <a:p>
            <a:pPr marL="285750" indent="-285750" algn="just">
              <a:buFont typeface="Wingdings" panose="05000000000000000000" pitchFamily="2" charset="2"/>
              <a:buChar char="q"/>
            </a:pPr>
            <a:r>
              <a:rPr lang="en-US" sz="1400" b="1" dirty="0"/>
              <a:t>ACTIVITY STREETS AND NODES  </a:t>
            </a:r>
          </a:p>
          <a:p>
            <a:pPr marL="285750" indent="-285750" algn="just">
              <a:buFont typeface="Wingdings" panose="05000000000000000000" pitchFamily="2" charset="2"/>
              <a:buChar char="q"/>
            </a:pPr>
            <a:r>
              <a:rPr lang="en-US" sz="1400" b="1" dirty="0"/>
              <a:t>URBAN EDGES</a:t>
            </a:r>
          </a:p>
        </p:txBody>
      </p:sp>
      <p:pic>
        <p:nvPicPr>
          <p:cNvPr id="14" name="Picture 13">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 name="Picture 1"/>
          <p:cNvPicPr>
            <a:picLocks noChangeAspect="1"/>
          </p:cNvPicPr>
          <p:nvPr/>
        </p:nvPicPr>
        <p:blipFill>
          <a:blip r:embed="rId5"/>
          <a:stretch>
            <a:fillRect/>
          </a:stretch>
        </p:blipFill>
        <p:spPr>
          <a:xfrm>
            <a:off x="348281" y="1417380"/>
            <a:ext cx="4941346" cy="3594457"/>
          </a:xfrm>
          <a:prstGeom prst="rect">
            <a:avLst/>
          </a:prstGeom>
        </p:spPr>
      </p:pic>
    </p:spTree>
    <p:extLst>
      <p:ext uri="{BB962C8B-B14F-4D97-AF65-F5344CB8AC3E}">
        <p14:creationId xmlns:p14="http://schemas.microsoft.com/office/powerpoint/2010/main" val="450943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869" y="794"/>
            <a:ext cx="9895115" cy="1077218"/>
          </a:xfrm>
          <a:prstGeom prst="rect">
            <a:avLst/>
          </a:prstGeom>
          <a:noFill/>
        </p:spPr>
        <p:txBody>
          <a:bodyPr wrap="square" rtlCol="0">
            <a:spAutoFit/>
          </a:bodyPr>
          <a:lstStyle/>
          <a:p>
            <a:r>
              <a:rPr lang="en-ZA" sz="3200" dirty="0">
                <a:solidFill>
                  <a:schemeClr val="accent1">
                    <a:lumMod val="50000"/>
                  </a:schemeClr>
                </a:solidFill>
              </a:rPr>
              <a:t>MACRO FRAMEWORK</a:t>
            </a:r>
          </a:p>
          <a:p>
            <a:r>
              <a:rPr lang="en-ZA" sz="3200" dirty="0">
                <a:solidFill>
                  <a:schemeClr val="accent1">
                    <a:lumMod val="50000"/>
                  </a:schemeClr>
                </a:solidFill>
              </a:rPr>
              <a:t>STRATEGY ONE: ENHANCE LOCAL CONNECTIVITY</a:t>
            </a:r>
          </a:p>
        </p:txBody>
      </p:sp>
      <p:grpSp>
        <p:nvGrpSpPr>
          <p:cNvPr id="29" name="Group 28"/>
          <p:cNvGrpSpPr/>
          <p:nvPr/>
        </p:nvGrpSpPr>
        <p:grpSpPr>
          <a:xfrm>
            <a:off x="11071010" y="121421"/>
            <a:ext cx="990121" cy="983798"/>
            <a:chOff x="7769831" y="4068442"/>
            <a:chExt cx="1743386" cy="1648130"/>
          </a:xfrm>
        </p:grpSpPr>
        <p:sp>
          <p:nvSpPr>
            <p:cNvPr id="30" name="Round Diagonal Corner Rectangle 53">
              <a:extLst>
                <a:ext uri="{FF2B5EF4-FFF2-40B4-BE49-F238E27FC236}">
                  <a16:creationId xmlns:a16="http://schemas.microsoft.com/office/drawing/2014/main" xmlns="" id="{C3FECE9C-966C-4F55-B322-0E1BF9CB86BA}"/>
                </a:ext>
              </a:extLst>
            </p:cNvPr>
            <p:cNvSpPr/>
            <p:nvPr/>
          </p:nvSpPr>
          <p:spPr>
            <a:xfrm>
              <a:off x="7769831" y="4068442"/>
              <a:ext cx="1743386" cy="164813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31" name="Freeform 166"/>
            <p:cNvSpPr>
              <a:spLocks noChangeArrowheads="1"/>
            </p:cNvSpPr>
            <p:nvPr/>
          </p:nvSpPr>
          <p:spPr bwMode="auto">
            <a:xfrm>
              <a:off x="8211311" y="4365767"/>
              <a:ext cx="817285" cy="1107051"/>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SimSun" charset="0"/>
              </a:endParaRPr>
            </a:p>
          </p:txBody>
        </p:sp>
      </p:grpSp>
      <p:cxnSp>
        <p:nvCxnSpPr>
          <p:cNvPr id="37" name="Straight Connector 36"/>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6AE55B55-DE55-421D-836E-91B3D1BEECBC}"/>
              </a:ext>
            </a:extLst>
          </p:cNvPr>
          <p:cNvSpPr txBox="1"/>
          <p:nvPr/>
        </p:nvSpPr>
        <p:spPr>
          <a:xfrm>
            <a:off x="130869" y="1170221"/>
            <a:ext cx="5608320" cy="4318362"/>
          </a:xfrm>
          <a:prstGeom prst="rect">
            <a:avLst/>
          </a:prstGeom>
          <a:noFill/>
        </p:spPr>
        <p:txBody>
          <a:bodyPr wrap="square" rtlCol="0">
            <a:spAutoFit/>
          </a:bodyPr>
          <a:lstStyle/>
          <a:p>
            <a:pPr marL="0" lvl="3" fontAlgn="base">
              <a:lnSpc>
                <a:spcPct val="107000"/>
              </a:lnSpc>
              <a:spcBef>
                <a:spcPts val="120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Objectives: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To strive towards a compact, dense and diversified urban growth in the Carnarvon urban growth core which is well connected with a regional network of resilient rural areas;</a:t>
            </a:r>
          </a:p>
          <a:p>
            <a:pPr marL="342900" lvl="0" indent="-342900" algn="just">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Maintain and strengthen national trade, ports, transport, through-routes and related infrastructure;</a:t>
            </a:r>
          </a:p>
          <a:p>
            <a:pPr marL="342900" lvl="0" indent="-342900" algn="just">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Support diversification of economies, tourism, the knowledge economy, the green economy and alternative energy-related enterprise development;</a:t>
            </a:r>
          </a:p>
          <a:p>
            <a:pPr marL="342900" lvl="0" indent="-342900" algn="just">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Manage demand and maintain, expand and refocus the infrastructure network to enable and sustain bulk water supply and energy distribution;</a:t>
            </a:r>
          </a:p>
          <a:p>
            <a:pPr marL="342900" lvl="0" indent="-342900" algn="just">
              <a:spcAft>
                <a:spcPts val="60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Improved broadband connectivity through improving access to the internet for all communities, especially those are affected by the </a:t>
            </a:r>
            <a:r>
              <a:rPr lang="en-ZA" sz="1600" dirty="0" err="1">
                <a:latin typeface="Calibri" panose="020F0502020204030204" pitchFamily="34" charset="0"/>
                <a:ea typeface="Calibri" panose="020F0502020204030204" pitchFamily="34" charset="0"/>
                <a:cs typeface="Times New Roman" panose="02020603050405020304" pitchFamily="18" charset="0"/>
              </a:rPr>
              <a:t>SAROA</a:t>
            </a:r>
            <a:r>
              <a:rPr lang="en-ZA" sz="1600" dirty="0">
                <a:latin typeface="Calibri" panose="020F0502020204030204" pitchFamily="34" charset="0"/>
                <a:ea typeface="Calibri" panose="020F0502020204030204" pitchFamily="34" charset="0"/>
                <a:cs typeface="Times New Roman" panose="02020603050405020304" pitchFamily="18" charset="0"/>
              </a:rPr>
              <a:t> development.</a:t>
            </a:r>
          </a:p>
          <a:p>
            <a:pPr marL="342900" marR="0" lvl="0" indent="-342900" algn="just">
              <a:lnSpc>
                <a:spcPct val="107000"/>
              </a:lnSpc>
              <a:spcBef>
                <a:spcPts val="0"/>
              </a:spcBef>
              <a:spcAft>
                <a:spcPts val="600"/>
              </a:spcAft>
              <a:buFont typeface="Symbol" panose="05050102010706020507" pitchFamily="18" charset="2"/>
              <a:buChar char=""/>
            </a:pP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xmlns="" id="{D900AB15-F48E-4ADA-B3E9-F21939424271}"/>
              </a:ext>
            </a:extLst>
          </p:cNvPr>
          <p:cNvSpPr txBox="1"/>
          <p:nvPr/>
        </p:nvSpPr>
        <p:spPr>
          <a:xfrm>
            <a:off x="5991497" y="1289638"/>
            <a:ext cx="6069634" cy="4435958"/>
          </a:xfrm>
          <a:prstGeom prst="rect">
            <a:avLst/>
          </a:prstGeom>
          <a:noFill/>
        </p:spPr>
        <p:txBody>
          <a:bodyPr wrap="square" rtlCol="0">
            <a:spAutoFit/>
          </a:bodyPr>
          <a:lstStyle/>
          <a:p>
            <a:pPr marR="0" lvl="0" algn="just">
              <a:lnSpc>
                <a:spcPct val="107000"/>
              </a:lnSpc>
              <a:spcBef>
                <a:spcPts val="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Opportunities: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The enhance the opportunities emanating from the </a:t>
            </a:r>
            <a:r>
              <a:rPr lang="en-ZA" sz="1600" dirty="0" err="1">
                <a:latin typeface="Calibri" panose="020F0502020204030204" pitchFamily="34" charset="0"/>
                <a:ea typeface="Calibri" panose="020F0502020204030204" pitchFamily="34" charset="0"/>
                <a:cs typeface="Times New Roman" panose="02020603050405020304" pitchFamily="18" charset="0"/>
              </a:rPr>
              <a:t>R63</a:t>
            </a:r>
            <a:r>
              <a:rPr lang="en-ZA" sz="1600" dirty="0">
                <a:latin typeface="Calibri" panose="020F0502020204030204" pitchFamily="34" charset="0"/>
                <a:ea typeface="Calibri" panose="020F0502020204030204" pitchFamily="34" charset="0"/>
                <a:cs typeface="Times New Roman" panose="02020603050405020304" pitchFamily="18" charset="0"/>
              </a:rPr>
              <a:t> link between Carnarvon (</a:t>
            </a:r>
            <a:r>
              <a:rPr lang="en-ZA" sz="1600" dirty="0" err="1">
                <a:latin typeface="Calibri" panose="020F0502020204030204" pitchFamily="34" charset="0"/>
                <a:ea typeface="Calibri" panose="020F0502020204030204" pitchFamily="34" charset="0"/>
                <a:cs typeface="Times New Roman" panose="02020603050405020304" pitchFamily="18" charset="0"/>
              </a:rPr>
              <a:t>SARAO</a:t>
            </a:r>
            <a:r>
              <a:rPr lang="en-ZA" sz="1600" dirty="0">
                <a:latin typeface="Calibri" panose="020F0502020204030204" pitchFamily="34" charset="0"/>
                <a:ea typeface="Calibri" panose="020F0502020204030204" pitchFamily="34" charset="0"/>
                <a:cs typeface="Times New Roman" panose="02020603050405020304" pitchFamily="18" charset="0"/>
              </a:rPr>
              <a:t>) to </a:t>
            </a:r>
            <a:r>
              <a:rPr lang="en-ZA" sz="1600" dirty="0" err="1">
                <a:latin typeface="Calibri" panose="020F0502020204030204" pitchFamily="34" charset="0"/>
                <a:ea typeface="Calibri" panose="020F0502020204030204" pitchFamily="34" charset="0"/>
                <a:cs typeface="Times New Roman" panose="02020603050405020304" pitchFamily="18" charset="0"/>
              </a:rPr>
              <a:t>Calvinia</a:t>
            </a:r>
            <a:r>
              <a:rPr lang="en-ZA" sz="1600" dirty="0">
                <a:latin typeface="Calibri" panose="020F0502020204030204" pitchFamily="34" charset="0"/>
                <a:ea typeface="Calibri" panose="020F0502020204030204" pitchFamily="34" charset="0"/>
                <a:cs typeface="Times New Roman" panose="02020603050405020304" pitchFamily="18" charset="0"/>
              </a:rPr>
              <a:t> Regional Growth Centre</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Consolidating economic activity at strategic locations within development corridors thereby strengthening existing urban areas and nodes;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Concentrating investment in areas with potential for sustainable economic development within development corridors;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Increase regional accessibility and mobility by: </a:t>
            </a:r>
          </a:p>
          <a:p>
            <a:pPr marL="742950" lvl="1" indent="-285750">
              <a:spcAft>
                <a:spcPts val="0"/>
              </a:spcAft>
              <a:buFont typeface="Courier New" panose="02070309020205020404" pitchFamily="49" charset="0"/>
              <a:buChar char="o"/>
            </a:pPr>
            <a:r>
              <a:rPr lang="en-ZA" sz="1600" dirty="0">
                <a:latin typeface="Calibri" panose="020F0502020204030204" pitchFamily="34" charset="0"/>
                <a:ea typeface="Calibri" panose="020F0502020204030204" pitchFamily="34" charset="0"/>
                <a:cs typeface="Times New Roman" panose="02020603050405020304" pitchFamily="18" charset="0"/>
              </a:rPr>
              <a:t>Continuously increasing the mobility function of the all national routes. </a:t>
            </a:r>
          </a:p>
          <a:p>
            <a:pPr marL="742950" lvl="1" indent="-285750">
              <a:spcAft>
                <a:spcPts val="0"/>
              </a:spcAft>
              <a:buFont typeface="Courier New" panose="02070309020205020404" pitchFamily="49" charset="0"/>
              <a:buChar char="o"/>
            </a:pPr>
            <a:r>
              <a:rPr lang="en-ZA" sz="1600" dirty="0">
                <a:latin typeface="Calibri" panose="020F0502020204030204" pitchFamily="34" charset="0"/>
                <a:ea typeface="Calibri" panose="020F0502020204030204" pitchFamily="34" charset="0"/>
                <a:cs typeface="Times New Roman" panose="02020603050405020304" pitchFamily="18" charset="0"/>
              </a:rPr>
              <a:t>Continuously upgrading secondary and tertiary routes.  </a:t>
            </a:r>
          </a:p>
          <a:p>
            <a:pPr marL="742950" lvl="1" indent="-285750">
              <a:spcAft>
                <a:spcPts val="0"/>
              </a:spcAft>
              <a:buFont typeface="Courier New" panose="02070309020205020404" pitchFamily="49" charset="0"/>
              <a:buChar char="o"/>
            </a:pPr>
            <a:r>
              <a:rPr lang="en-ZA" sz="1600" dirty="0">
                <a:latin typeface="Calibri" panose="020F0502020204030204" pitchFamily="34" charset="0"/>
                <a:ea typeface="Calibri" panose="020F0502020204030204" pitchFamily="34" charset="0"/>
                <a:cs typeface="Times New Roman" panose="02020603050405020304" pitchFamily="18" charset="0"/>
              </a:rPr>
              <a:t>The provision of logistic facilities.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To build on provincial corridors and zones identified in the draft </a:t>
            </a:r>
            <a:r>
              <a:rPr lang="en-ZA" sz="1600" dirty="0" err="1">
                <a:latin typeface="Calibri" panose="020F0502020204030204" pitchFamily="34" charset="0"/>
                <a:ea typeface="Calibri" panose="020F0502020204030204" pitchFamily="34" charset="0"/>
                <a:cs typeface="Times New Roman" panose="02020603050405020304" pitchFamily="18" charset="0"/>
              </a:rPr>
              <a:t>PSDF</a:t>
            </a:r>
            <a:r>
              <a:rPr lang="en-ZA" sz="1600" dirty="0">
                <a:latin typeface="Calibri" panose="020F0502020204030204" pitchFamily="34" charset="0"/>
                <a:ea typeface="Calibri" panose="020F0502020204030204" pitchFamily="34" charset="0"/>
                <a:cs typeface="Times New Roman" panose="02020603050405020304" pitchFamily="18" charset="0"/>
              </a:rPr>
              <a:t> by investigating further potential that could potential emanate from the </a:t>
            </a:r>
            <a:r>
              <a:rPr lang="en-ZA" sz="1600" dirty="0" err="1">
                <a:latin typeface="Calibri" panose="020F0502020204030204" pitchFamily="34" charset="0"/>
                <a:ea typeface="Calibri" panose="020F0502020204030204" pitchFamily="34" charset="0"/>
                <a:cs typeface="Times New Roman" panose="02020603050405020304" pitchFamily="18" charset="0"/>
              </a:rPr>
              <a:t>SARAO</a:t>
            </a:r>
            <a:r>
              <a:rPr lang="en-ZA" sz="1600" dirty="0">
                <a:latin typeface="Calibri" panose="020F0502020204030204" pitchFamily="34" charset="0"/>
                <a:ea typeface="Calibri" panose="020F0502020204030204" pitchFamily="34" charset="0"/>
                <a:cs typeface="Times New Roman" panose="02020603050405020304" pitchFamily="18" charset="0"/>
              </a:rPr>
              <a:t> Astronomy zone, as well as both the Solar and Tourism Corridors</a:t>
            </a:r>
            <a:r>
              <a:rPr lang="en-ZA" dirty="0">
                <a:latin typeface="Calibri" panose="020F0502020204030204" pitchFamily="34" charset="0"/>
                <a:ea typeface="Calibri" panose="020F0502020204030204" pitchFamily="34" charset="0"/>
                <a:cs typeface="Times New Roman" panose="02020603050405020304" pitchFamily="18" charset="0"/>
              </a:rPr>
              <a:t>.</a:t>
            </a:r>
          </a:p>
        </p:txBody>
      </p:sp>
      <p:sp>
        <p:nvSpPr>
          <p:cNvPr id="2" name="Rectangle 1">
            <a:extLst>
              <a:ext uri="{FF2B5EF4-FFF2-40B4-BE49-F238E27FC236}">
                <a16:creationId xmlns:a16="http://schemas.microsoft.com/office/drawing/2014/main" xmlns="" id="{436F273B-1D23-4039-9FFA-DEDDA1AE47AF}"/>
              </a:ext>
            </a:extLst>
          </p:cNvPr>
          <p:cNvSpPr/>
          <p:nvPr/>
        </p:nvSpPr>
        <p:spPr>
          <a:xfrm>
            <a:off x="130869" y="5089039"/>
            <a:ext cx="6096000" cy="1696747"/>
          </a:xfrm>
          <a:prstGeom prst="rect">
            <a:avLst/>
          </a:prstGeom>
        </p:spPr>
        <p:txBody>
          <a:bodyPr>
            <a:spAutoFit/>
          </a:bodyPr>
          <a:lstStyle/>
          <a:p>
            <a:pPr marL="0" marR="0" lvl="3" algn="just" fontAlgn="base">
              <a:lnSpc>
                <a:spcPct val="107000"/>
              </a:lnSpc>
              <a:spcBef>
                <a:spcPts val="120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Principles: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Efficient movement of goods;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Enhanced cross provincial movement;</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Improved tourism access; and</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Strengthening economic opportunities that coincide with transient traffic.</a:t>
            </a:r>
          </a:p>
        </p:txBody>
      </p:sp>
    </p:spTree>
    <p:extLst>
      <p:ext uri="{BB962C8B-B14F-4D97-AF65-F5344CB8AC3E}">
        <p14:creationId xmlns:p14="http://schemas.microsoft.com/office/powerpoint/2010/main" val="373669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p:cNvSpPr txBox="1"/>
          <p:nvPr/>
        </p:nvSpPr>
        <p:spPr>
          <a:xfrm>
            <a:off x="781114" y="2012192"/>
            <a:ext cx="3125972" cy="369332"/>
          </a:xfrm>
          <a:prstGeom prst="rect">
            <a:avLst/>
          </a:prstGeom>
          <a:noFill/>
        </p:spPr>
        <p:txBody>
          <a:bodyPr wrap="square" rtlCol="0">
            <a:spAutoFit/>
          </a:bodyPr>
          <a:lstStyle/>
          <a:p>
            <a:r>
              <a:rPr lang="en-ZA" b="1" dirty="0">
                <a:solidFill>
                  <a:schemeClr val="bg1"/>
                </a:solidFill>
              </a:rPr>
              <a:t>POPULATION =  21 540</a:t>
            </a:r>
          </a:p>
        </p:txBody>
      </p:sp>
      <p:sp>
        <p:nvSpPr>
          <p:cNvPr id="9" name="TextBox 8"/>
          <p:cNvSpPr txBox="1"/>
          <p:nvPr/>
        </p:nvSpPr>
        <p:spPr>
          <a:xfrm>
            <a:off x="423502" y="3366911"/>
            <a:ext cx="3125972" cy="646331"/>
          </a:xfrm>
          <a:prstGeom prst="rect">
            <a:avLst/>
          </a:prstGeom>
          <a:noFill/>
        </p:spPr>
        <p:txBody>
          <a:bodyPr wrap="square" rtlCol="0">
            <a:spAutoFit/>
          </a:bodyPr>
          <a:lstStyle/>
          <a:p>
            <a:pPr algn="ctr"/>
            <a:r>
              <a:rPr lang="en-ZA" b="1" dirty="0">
                <a:solidFill>
                  <a:schemeClr val="bg1"/>
                </a:solidFill>
              </a:rPr>
              <a:t>24,2% OF THE POPULATION IS UNDER THE AGE OF 15</a:t>
            </a:r>
          </a:p>
        </p:txBody>
      </p:sp>
      <p:sp>
        <p:nvSpPr>
          <p:cNvPr id="10" name="TextBox 9"/>
          <p:cNvSpPr txBox="1"/>
          <p:nvPr/>
        </p:nvSpPr>
        <p:spPr>
          <a:xfrm>
            <a:off x="364749" y="5039673"/>
            <a:ext cx="3125972" cy="923330"/>
          </a:xfrm>
          <a:prstGeom prst="rect">
            <a:avLst/>
          </a:prstGeom>
          <a:noFill/>
        </p:spPr>
        <p:txBody>
          <a:bodyPr wrap="square" rtlCol="0">
            <a:spAutoFit/>
          </a:bodyPr>
          <a:lstStyle/>
          <a:p>
            <a:pPr algn="ctr"/>
            <a:r>
              <a:rPr lang="en-ZA" b="1" dirty="0">
                <a:solidFill>
                  <a:schemeClr val="bg1"/>
                </a:solidFill>
              </a:rPr>
              <a:t>66,9% OF THE POPULATIONAGED BETWEEN 15 AND 64</a:t>
            </a:r>
          </a:p>
        </p:txBody>
      </p:sp>
      <p:sp>
        <p:nvSpPr>
          <p:cNvPr id="13" name="TextBox 12"/>
          <p:cNvSpPr txBox="1"/>
          <p:nvPr/>
        </p:nvSpPr>
        <p:spPr>
          <a:xfrm>
            <a:off x="3855471" y="1894171"/>
            <a:ext cx="3125972" cy="646331"/>
          </a:xfrm>
          <a:prstGeom prst="rect">
            <a:avLst/>
          </a:prstGeom>
          <a:noFill/>
        </p:spPr>
        <p:txBody>
          <a:bodyPr wrap="square" rtlCol="0">
            <a:spAutoFit/>
          </a:bodyPr>
          <a:lstStyle/>
          <a:p>
            <a:pPr algn="ctr"/>
            <a:r>
              <a:rPr lang="en-ZA" b="1" dirty="0">
                <a:solidFill>
                  <a:schemeClr val="bg1"/>
                </a:solidFill>
              </a:rPr>
              <a:t>DEPENDENCY RATIO DECREASED BY 5,9% (49,6%)</a:t>
            </a:r>
          </a:p>
        </p:txBody>
      </p:sp>
      <p:sp>
        <p:nvSpPr>
          <p:cNvPr id="14" name="TextBox 13"/>
          <p:cNvSpPr txBox="1"/>
          <p:nvPr/>
        </p:nvSpPr>
        <p:spPr>
          <a:xfrm>
            <a:off x="3827395" y="3358241"/>
            <a:ext cx="3125972" cy="646331"/>
          </a:xfrm>
          <a:prstGeom prst="rect">
            <a:avLst/>
          </a:prstGeom>
          <a:noFill/>
        </p:spPr>
        <p:txBody>
          <a:bodyPr wrap="square" rtlCol="0">
            <a:spAutoFit/>
          </a:bodyPr>
          <a:lstStyle/>
          <a:p>
            <a:pPr algn="ctr"/>
            <a:r>
              <a:rPr lang="en-ZA" b="1" dirty="0">
                <a:solidFill>
                  <a:schemeClr val="bg1"/>
                </a:solidFill>
              </a:rPr>
              <a:t>11,8% UNEMPLOYMENT RATE (2011)</a:t>
            </a:r>
          </a:p>
        </p:txBody>
      </p:sp>
      <p:sp>
        <p:nvSpPr>
          <p:cNvPr id="15" name="TextBox 14"/>
          <p:cNvSpPr txBox="1"/>
          <p:nvPr/>
        </p:nvSpPr>
        <p:spPr>
          <a:xfrm>
            <a:off x="3863623" y="5035809"/>
            <a:ext cx="3125972" cy="646331"/>
          </a:xfrm>
          <a:prstGeom prst="rect">
            <a:avLst/>
          </a:prstGeom>
          <a:noFill/>
        </p:spPr>
        <p:txBody>
          <a:bodyPr wrap="square" rtlCol="0">
            <a:spAutoFit/>
          </a:bodyPr>
          <a:lstStyle/>
          <a:p>
            <a:pPr algn="ctr"/>
            <a:r>
              <a:rPr lang="en-ZA" b="1" dirty="0">
                <a:solidFill>
                  <a:schemeClr val="bg1"/>
                </a:solidFill>
              </a:rPr>
              <a:t>9,9% OF THE POPULATION HAS HAD NO SCHOOLING</a:t>
            </a:r>
          </a:p>
        </p:txBody>
      </p:sp>
      <p:sp>
        <p:nvSpPr>
          <p:cNvPr id="16" name="TextBox 15"/>
          <p:cNvSpPr txBox="1"/>
          <p:nvPr/>
        </p:nvSpPr>
        <p:spPr>
          <a:xfrm>
            <a:off x="7443802" y="1862313"/>
            <a:ext cx="3125972" cy="646331"/>
          </a:xfrm>
          <a:prstGeom prst="rect">
            <a:avLst/>
          </a:prstGeom>
          <a:noFill/>
          <a:ln>
            <a:noFill/>
          </a:ln>
        </p:spPr>
        <p:txBody>
          <a:bodyPr wrap="square" rtlCol="0">
            <a:spAutoFit/>
          </a:bodyPr>
          <a:lstStyle/>
          <a:p>
            <a:pPr algn="ctr"/>
            <a:r>
              <a:rPr lang="en-ZA" b="1" dirty="0">
                <a:solidFill>
                  <a:schemeClr val="bg1"/>
                </a:solidFill>
              </a:rPr>
              <a:t>94,8% OF DWELLINGS ARE FORMALISED</a:t>
            </a:r>
          </a:p>
        </p:txBody>
      </p:sp>
      <p:sp>
        <p:nvSpPr>
          <p:cNvPr id="17" name="TextBox 16"/>
          <p:cNvSpPr txBox="1"/>
          <p:nvPr/>
        </p:nvSpPr>
        <p:spPr>
          <a:xfrm>
            <a:off x="7354344" y="5059630"/>
            <a:ext cx="3125972" cy="646331"/>
          </a:xfrm>
          <a:prstGeom prst="rect">
            <a:avLst/>
          </a:prstGeom>
          <a:noFill/>
        </p:spPr>
        <p:txBody>
          <a:bodyPr wrap="square" rtlCol="0">
            <a:spAutoFit/>
          </a:bodyPr>
          <a:lstStyle/>
          <a:p>
            <a:pPr algn="ctr"/>
            <a:r>
              <a:rPr lang="en-ZA" b="1" dirty="0">
                <a:solidFill>
                  <a:schemeClr val="bg1"/>
                </a:solidFill>
              </a:rPr>
              <a:t>78,3% OF HOUSEHOLDS HAVE FLUSHING TOILETS</a:t>
            </a:r>
          </a:p>
        </p:txBody>
      </p:sp>
      <p:pic>
        <p:nvPicPr>
          <p:cNvPr id="47" name="Picture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3565" y="4358456"/>
            <a:ext cx="583734" cy="583734"/>
          </a:xfrm>
          <a:prstGeom prst="rect">
            <a:avLst/>
          </a:prstGeom>
        </p:spPr>
      </p:pic>
      <p:pic>
        <p:nvPicPr>
          <p:cNvPr id="48" name="Pictur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1431" y="4382682"/>
            <a:ext cx="470713" cy="470713"/>
          </a:xfrm>
          <a:prstGeom prst="rect">
            <a:avLst/>
          </a:prstGeom>
        </p:spPr>
      </p:pic>
      <p:sp>
        <p:nvSpPr>
          <p:cNvPr id="57" name="TextBox 56"/>
          <p:cNvSpPr txBox="1"/>
          <p:nvPr/>
        </p:nvSpPr>
        <p:spPr>
          <a:xfrm>
            <a:off x="7500022" y="3358241"/>
            <a:ext cx="3125972" cy="646331"/>
          </a:xfrm>
          <a:prstGeom prst="rect">
            <a:avLst/>
          </a:prstGeom>
          <a:noFill/>
        </p:spPr>
        <p:txBody>
          <a:bodyPr wrap="square" rtlCol="0">
            <a:spAutoFit/>
          </a:bodyPr>
          <a:lstStyle/>
          <a:p>
            <a:pPr algn="ctr"/>
            <a:r>
              <a:rPr lang="en-ZA" b="1" dirty="0">
                <a:solidFill>
                  <a:schemeClr val="bg1"/>
                </a:solidFill>
              </a:rPr>
              <a:t>80,9% OF HOUSEHOLDS ELECTRICITY FOR LIGHTING</a:t>
            </a:r>
          </a:p>
        </p:txBody>
      </p:sp>
      <p:sp>
        <p:nvSpPr>
          <p:cNvPr id="22" name="Round Diagonal Corner Rectangle 54">
            <a:extLst>
              <a:ext uri="{FF2B5EF4-FFF2-40B4-BE49-F238E27FC236}">
                <a16:creationId xmlns:a16="http://schemas.microsoft.com/office/drawing/2014/main" xmlns="" id="{3DD15462-598F-435E-A762-9B3347CBCDB8}"/>
              </a:ext>
            </a:extLst>
          </p:cNvPr>
          <p:cNvSpPr/>
          <p:nvPr/>
        </p:nvSpPr>
        <p:spPr>
          <a:xfrm>
            <a:off x="11002796" y="228600"/>
            <a:ext cx="1126551" cy="1011573"/>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3" name="Picture 22"/>
          <p:cNvPicPr>
            <a:picLocks noChangeAspect="1"/>
          </p:cNvPicPr>
          <p:nvPr/>
        </p:nvPicPr>
        <p:blipFill>
          <a:blip r:embed="rId4"/>
          <a:stretch>
            <a:fillRect/>
          </a:stretch>
        </p:blipFill>
        <p:spPr>
          <a:xfrm>
            <a:off x="11148682" y="315161"/>
            <a:ext cx="856290" cy="838450"/>
          </a:xfrm>
          <a:prstGeom prst="rect">
            <a:avLst/>
          </a:prstGeom>
        </p:spPr>
      </p:pic>
      <p:pic>
        <p:nvPicPr>
          <p:cNvPr id="20" name="Picture 19">
            <a:extLst>
              <a:ext uri="{FF2B5EF4-FFF2-40B4-BE49-F238E27FC236}">
                <a16:creationId xmlns:a16="http://schemas.microsoft.com/office/drawing/2014/main" xmlns="" id="{2BF95BDC-2395-4D1A-A0FB-8122FEEB17B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1" name="Picture 20">
            <a:extLst>
              <a:ext uri="{FF2B5EF4-FFF2-40B4-BE49-F238E27FC236}">
                <a16:creationId xmlns:a16="http://schemas.microsoft.com/office/drawing/2014/main" xmlns="" id="{BE34BC00-2B79-414A-991F-1EE0D448700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025" t="2857" r="4309" b="31456"/>
          <a:stretch/>
        </p:blipFill>
        <p:spPr>
          <a:xfrm>
            <a:off x="1590051" y="64957"/>
            <a:ext cx="5695748" cy="6065148"/>
          </a:xfrm>
          <a:prstGeom prst="rect">
            <a:avLst/>
          </a:prstGeom>
        </p:spPr>
      </p:pic>
      <p:sp>
        <p:nvSpPr>
          <p:cNvPr id="24" name="Freeform: Shape 23">
            <a:extLst>
              <a:ext uri="{FF2B5EF4-FFF2-40B4-BE49-F238E27FC236}">
                <a16:creationId xmlns:a16="http://schemas.microsoft.com/office/drawing/2014/main" xmlns="" id="{2BCE2C0B-466A-4DDF-82A9-1988909C05B7}"/>
              </a:ext>
            </a:extLst>
          </p:cNvPr>
          <p:cNvSpPr/>
          <p:nvPr/>
        </p:nvSpPr>
        <p:spPr>
          <a:xfrm>
            <a:off x="3638939" y="1390264"/>
            <a:ext cx="1614196" cy="4516017"/>
          </a:xfrm>
          <a:custGeom>
            <a:avLst/>
            <a:gdLst>
              <a:gd name="connsiteX0" fmla="*/ 1296955 w 1614196"/>
              <a:gd name="connsiteY0" fmla="*/ 4516017 h 4516017"/>
              <a:gd name="connsiteX1" fmla="*/ 1296955 w 1614196"/>
              <a:gd name="connsiteY1" fmla="*/ 4226768 h 4516017"/>
              <a:gd name="connsiteX2" fmla="*/ 1287624 w 1614196"/>
              <a:gd name="connsiteY2" fmla="*/ 4105470 h 4516017"/>
              <a:gd name="connsiteX3" fmla="*/ 1296955 w 1614196"/>
              <a:gd name="connsiteY3" fmla="*/ 3881535 h 4516017"/>
              <a:gd name="connsiteX4" fmla="*/ 1231641 w 1614196"/>
              <a:gd name="connsiteY4" fmla="*/ 3554963 h 4516017"/>
              <a:gd name="connsiteX5" fmla="*/ 1175657 w 1614196"/>
              <a:gd name="connsiteY5" fmla="*/ 3387012 h 4516017"/>
              <a:gd name="connsiteX6" fmla="*/ 1082351 w 1614196"/>
              <a:gd name="connsiteY6" fmla="*/ 3237723 h 4516017"/>
              <a:gd name="connsiteX7" fmla="*/ 970383 w 1614196"/>
              <a:gd name="connsiteY7" fmla="*/ 3088433 h 4516017"/>
              <a:gd name="connsiteX8" fmla="*/ 858416 w 1614196"/>
              <a:gd name="connsiteY8" fmla="*/ 2948474 h 4516017"/>
              <a:gd name="connsiteX9" fmla="*/ 774441 w 1614196"/>
              <a:gd name="connsiteY9" fmla="*/ 2808515 h 4516017"/>
              <a:gd name="connsiteX10" fmla="*/ 765110 w 1614196"/>
              <a:gd name="connsiteY10" fmla="*/ 2584580 h 4516017"/>
              <a:gd name="connsiteX11" fmla="*/ 671804 w 1614196"/>
              <a:gd name="connsiteY11" fmla="*/ 2323323 h 4516017"/>
              <a:gd name="connsiteX12" fmla="*/ 541175 w 1614196"/>
              <a:gd name="connsiteY12" fmla="*/ 2062066 h 4516017"/>
              <a:gd name="connsiteX13" fmla="*/ 475861 w 1614196"/>
              <a:gd name="connsiteY13" fmla="*/ 1940768 h 4516017"/>
              <a:gd name="connsiteX14" fmla="*/ 363894 w 1614196"/>
              <a:gd name="connsiteY14" fmla="*/ 1838131 h 4516017"/>
              <a:gd name="connsiteX15" fmla="*/ 251926 w 1614196"/>
              <a:gd name="connsiteY15" fmla="*/ 1744825 h 4516017"/>
              <a:gd name="connsiteX16" fmla="*/ 177281 w 1614196"/>
              <a:gd name="connsiteY16" fmla="*/ 1623527 h 4516017"/>
              <a:gd name="connsiteX17" fmla="*/ 167951 w 1614196"/>
              <a:gd name="connsiteY17" fmla="*/ 1418253 h 4516017"/>
              <a:gd name="connsiteX18" fmla="*/ 102637 w 1614196"/>
              <a:gd name="connsiteY18" fmla="*/ 1250302 h 4516017"/>
              <a:gd name="connsiteX19" fmla="*/ 0 w 1614196"/>
              <a:gd name="connsiteY19" fmla="*/ 1138335 h 4516017"/>
              <a:gd name="connsiteX20" fmla="*/ 46653 w 1614196"/>
              <a:gd name="connsiteY20" fmla="*/ 998376 h 4516017"/>
              <a:gd name="connsiteX21" fmla="*/ 93306 w 1614196"/>
              <a:gd name="connsiteY21" fmla="*/ 951723 h 4516017"/>
              <a:gd name="connsiteX22" fmla="*/ 373224 w 1614196"/>
              <a:gd name="connsiteY22" fmla="*/ 849086 h 4516017"/>
              <a:gd name="connsiteX23" fmla="*/ 550506 w 1614196"/>
              <a:gd name="connsiteY23" fmla="*/ 718457 h 4516017"/>
              <a:gd name="connsiteX24" fmla="*/ 634481 w 1614196"/>
              <a:gd name="connsiteY24" fmla="*/ 690466 h 4516017"/>
              <a:gd name="connsiteX25" fmla="*/ 802432 w 1614196"/>
              <a:gd name="connsiteY25" fmla="*/ 606490 h 4516017"/>
              <a:gd name="connsiteX26" fmla="*/ 951722 w 1614196"/>
              <a:gd name="connsiteY26" fmla="*/ 531845 h 4516017"/>
              <a:gd name="connsiteX27" fmla="*/ 1091681 w 1614196"/>
              <a:gd name="connsiteY27" fmla="*/ 391886 h 4516017"/>
              <a:gd name="connsiteX28" fmla="*/ 1166326 w 1614196"/>
              <a:gd name="connsiteY28" fmla="*/ 242596 h 4516017"/>
              <a:gd name="connsiteX29" fmla="*/ 1343608 w 1614196"/>
              <a:gd name="connsiteY29" fmla="*/ 139959 h 4516017"/>
              <a:gd name="connsiteX30" fmla="*/ 1511559 w 1614196"/>
              <a:gd name="connsiteY30" fmla="*/ 46653 h 4516017"/>
              <a:gd name="connsiteX31" fmla="*/ 1614196 w 1614196"/>
              <a:gd name="connsiteY31" fmla="*/ 0 h 451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14196" h="4516017">
                <a:moveTo>
                  <a:pt x="1296955" y="4516017"/>
                </a:moveTo>
                <a:lnTo>
                  <a:pt x="1296955" y="4226768"/>
                </a:lnTo>
                <a:lnTo>
                  <a:pt x="1287624" y="4105470"/>
                </a:lnTo>
                <a:lnTo>
                  <a:pt x="1296955" y="3881535"/>
                </a:lnTo>
                <a:lnTo>
                  <a:pt x="1231641" y="3554963"/>
                </a:lnTo>
                <a:lnTo>
                  <a:pt x="1175657" y="3387012"/>
                </a:lnTo>
                <a:lnTo>
                  <a:pt x="1082351" y="3237723"/>
                </a:lnTo>
                <a:lnTo>
                  <a:pt x="970383" y="3088433"/>
                </a:lnTo>
                <a:lnTo>
                  <a:pt x="858416" y="2948474"/>
                </a:lnTo>
                <a:lnTo>
                  <a:pt x="774441" y="2808515"/>
                </a:lnTo>
                <a:lnTo>
                  <a:pt x="765110" y="2584580"/>
                </a:lnTo>
                <a:lnTo>
                  <a:pt x="671804" y="2323323"/>
                </a:lnTo>
                <a:lnTo>
                  <a:pt x="541175" y="2062066"/>
                </a:lnTo>
                <a:lnTo>
                  <a:pt x="475861" y="1940768"/>
                </a:lnTo>
                <a:lnTo>
                  <a:pt x="363894" y="1838131"/>
                </a:lnTo>
                <a:lnTo>
                  <a:pt x="251926" y="1744825"/>
                </a:lnTo>
                <a:lnTo>
                  <a:pt x="177281" y="1623527"/>
                </a:lnTo>
                <a:lnTo>
                  <a:pt x="167951" y="1418253"/>
                </a:lnTo>
                <a:lnTo>
                  <a:pt x="102637" y="1250302"/>
                </a:lnTo>
                <a:lnTo>
                  <a:pt x="0" y="1138335"/>
                </a:lnTo>
                <a:lnTo>
                  <a:pt x="46653" y="998376"/>
                </a:lnTo>
                <a:lnTo>
                  <a:pt x="93306" y="951723"/>
                </a:lnTo>
                <a:lnTo>
                  <a:pt x="373224" y="849086"/>
                </a:lnTo>
                <a:lnTo>
                  <a:pt x="550506" y="718457"/>
                </a:lnTo>
                <a:cubicBezTo>
                  <a:pt x="628063" y="689374"/>
                  <a:pt x="598577" y="690466"/>
                  <a:pt x="634481" y="690466"/>
                </a:cubicBezTo>
                <a:lnTo>
                  <a:pt x="802432" y="606490"/>
                </a:lnTo>
                <a:lnTo>
                  <a:pt x="951722" y="531845"/>
                </a:lnTo>
                <a:lnTo>
                  <a:pt x="1091681" y="391886"/>
                </a:lnTo>
                <a:lnTo>
                  <a:pt x="1166326" y="242596"/>
                </a:lnTo>
                <a:lnTo>
                  <a:pt x="1343608" y="139959"/>
                </a:lnTo>
                <a:lnTo>
                  <a:pt x="1511559" y="46653"/>
                </a:lnTo>
                <a:lnTo>
                  <a:pt x="1614196" y="0"/>
                </a:lnTo>
              </a:path>
            </a:pathLst>
          </a:custGeom>
          <a:noFill/>
          <a:ln w="60325">
            <a:solidFill>
              <a:schemeClr val="tx1">
                <a:alpha val="50000"/>
              </a:schemeClr>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Freeform: Shape 24">
            <a:extLst>
              <a:ext uri="{FF2B5EF4-FFF2-40B4-BE49-F238E27FC236}">
                <a16:creationId xmlns:a16="http://schemas.microsoft.com/office/drawing/2014/main" xmlns="" id="{D85779C0-2DB0-46AB-8E43-D4440DA599EE}"/>
              </a:ext>
            </a:extLst>
          </p:cNvPr>
          <p:cNvSpPr/>
          <p:nvPr/>
        </p:nvSpPr>
        <p:spPr>
          <a:xfrm>
            <a:off x="1895914" y="3070374"/>
            <a:ext cx="5226341" cy="1753299"/>
          </a:xfrm>
          <a:custGeom>
            <a:avLst/>
            <a:gdLst>
              <a:gd name="connsiteX0" fmla="*/ 0 w 5226341"/>
              <a:gd name="connsiteY0" fmla="*/ 1753299 h 1753299"/>
              <a:gd name="connsiteX1" fmla="*/ 343949 w 5226341"/>
              <a:gd name="connsiteY1" fmla="*/ 1501629 h 1753299"/>
              <a:gd name="connsiteX2" fmla="*/ 578840 w 5226341"/>
              <a:gd name="connsiteY2" fmla="*/ 1442906 h 1753299"/>
              <a:gd name="connsiteX3" fmla="*/ 1241571 w 5226341"/>
              <a:gd name="connsiteY3" fmla="*/ 1459684 h 1753299"/>
              <a:gd name="connsiteX4" fmla="*/ 1434517 w 5226341"/>
              <a:gd name="connsiteY4" fmla="*/ 1350627 h 1753299"/>
              <a:gd name="connsiteX5" fmla="*/ 2013358 w 5226341"/>
              <a:gd name="connsiteY5" fmla="*/ 1048623 h 1753299"/>
              <a:gd name="connsiteX6" fmla="*/ 2365695 w 5226341"/>
              <a:gd name="connsiteY6" fmla="*/ 989901 h 1753299"/>
              <a:gd name="connsiteX7" fmla="*/ 2466363 w 5226341"/>
              <a:gd name="connsiteY7" fmla="*/ 964734 h 1753299"/>
              <a:gd name="connsiteX8" fmla="*/ 2650921 w 5226341"/>
              <a:gd name="connsiteY8" fmla="*/ 922789 h 1753299"/>
              <a:gd name="connsiteX9" fmla="*/ 2751589 w 5226341"/>
              <a:gd name="connsiteY9" fmla="*/ 780176 h 1753299"/>
              <a:gd name="connsiteX10" fmla="*/ 2835479 w 5226341"/>
              <a:gd name="connsiteY10" fmla="*/ 763398 h 1753299"/>
              <a:gd name="connsiteX11" fmla="*/ 2961314 w 5226341"/>
              <a:gd name="connsiteY11" fmla="*/ 713064 h 1753299"/>
              <a:gd name="connsiteX12" fmla="*/ 3028426 w 5226341"/>
              <a:gd name="connsiteY12" fmla="*/ 578840 h 1753299"/>
              <a:gd name="connsiteX13" fmla="*/ 3238150 w 5226341"/>
              <a:gd name="connsiteY13" fmla="*/ 520117 h 1753299"/>
              <a:gd name="connsiteX14" fmla="*/ 3338818 w 5226341"/>
              <a:gd name="connsiteY14" fmla="*/ 461394 h 1753299"/>
              <a:gd name="connsiteX15" fmla="*/ 3422708 w 5226341"/>
              <a:gd name="connsiteY15" fmla="*/ 427838 h 1753299"/>
              <a:gd name="connsiteX16" fmla="*/ 3624044 w 5226341"/>
              <a:gd name="connsiteY16" fmla="*/ 377504 h 1753299"/>
              <a:gd name="connsiteX17" fmla="*/ 3716323 w 5226341"/>
              <a:gd name="connsiteY17" fmla="*/ 343948 h 1753299"/>
              <a:gd name="connsiteX18" fmla="*/ 3825380 w 5226341"/>
              <a:gd name="connsiteY18" fmla="*/ 192946 h 1753299"/>
              <a:gd name="connsiteX19" fmla="*/ 4110605 w 5226341"/>
              <a:gd name="connsiteY19" fmla="*/ 83890 h 1753299"/>
              <a:gd name="connsiteX20" fmla="*/ 4261607 w 5226341"/>
              <a:gd name="connsiteY20" fmla="*/ 0 h 1753299"/>
              <a:gd name="connsiteX21" fmla="*/ 4429387 w 5226341"/>
              <a:gd name="connsiteY21" fmla="*/ 67112 h 1753299"/>
              <a:gd name="connsiteX22" fmla="*/ 4530055 w 5226341"/>
              <a:gd name="connsiteY22" fmla="*/ 142612 h 1753299"/>
              <a:gd name="connsiteX23" fmla="*/ 4697835 w 5226341"/>
              <a:gd name="connsiteY23" fmla="*/ 201335 h 1753299"/>
              <a:gd name="connsiteX24" fmla="*/ 4865615 w 5226341"/>
              <a:gd name="connsiteY24" fmla="*/ 234891 h 1753299"/>
              <a:gd name="connsiteX25" fmla="*/ 5008227 w 5226341"/>
              <a:gd name="connsiteY25" fmla="*/ 142612 h 1753299"/>
              <a:gd name="connsiteX26" fmla="*/ 5108895 w 5226341"/>
              <a:gd name="connsiteY26" fmla="*/ 75501 h 1753299"/>
              <a:gd name="connsiteX27" fmla="*/ 5226341 w 5226341"/>
              <a:gd name="connsiteY27" fmla="*/ 16778 h 1753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26341" h="1753299">
                <a:moveTo>
                  <a:pt x="0" y="1753299"/>
                </a:moveTo>
                <a:lnTo>
                  <a:pt x="343949" y="1501629"/>
                </a:lnTo>
                <a:lnTo>
                  <a:pt x="578840" y="1442906"/>
                </a:lnTo>
                <a:lnTo>
                  <a:pt x="1241571" y="1459684"/>
                </a:lnTo>
                <a:lnTo>
                  <a:pt x="1434517" y="1350627"/>
                </a:lnTo>
                <a:lnTo>
                  <a:pt x="2013358" y="1048623"/>
                </a:lnTo>
                <a:lnTo>
                  <a:pt x="2365695" y="989901"/>
                </a:lnTo>
                <a:lnTo>
                  <a:pt x="2466363" y="964734"/>
                </a:lnTo>
                <a:lnTo>
                  <a:pt x="2650921" y="922789"/>
                </a:lnTo>
                <a:lnTo>
                  <a:pt x="2751589" y="780176"/>
                </a:lnTo>
                <a:lnTo>
                  <a:pt x="2835479" y="763398"/>
                </a:lnTo>
                <a:lnTo>
                  <a:pt x="2961314" y="713064"/>
                </a:lnTo>
                <a:lnTo>
                  <a:pt x="3028426" y="578840"/>
                </a:lnTo>
                <a:lnTo>
                  <a:pt x="3238150" y="520117"/>
                </a:lnTo>
                <a:lnTo>
                  <a:pt x="3338818" y="461394"/>
                </a:lnTo>
                <a:lnTo>
                  <a:pt x="3422708" y="427838"/>
                </a:lnTo>
                <a:lnTo>
                  <a:pt x="3624044" y="377504"/>
                </a:lnTo>
                <a:lnTo>
                  <a:pt x="3716323" y="343948"/>
                </a:lnTo>
                <a:lnTo>
                  <a:pt x="3825380" y="192946"/>
                </a:lnTo>
                <a:lnTo>
                  <a:pt x="4110605" y="83890"/>
                </a:lnTo>
                <a:lnTo>
                  <a:pt x="4261607" y="0"/>
                </a:lnTo>
                <a:lnTo>
                  <a:pt x="4429387" y="67112"/>
                </a:lnTo>
                <a:lnTo>
                  <a:pt x="4530055" y="142612"/>
                </a:lnTo>
                <a:lnTo>
                  <a:pt x="4697835" y="201335"/>
                </a:lnTo>
                <a:lnTo>
                  <a:pt x="4865615" y="234891"/>
                </a:lnTo>
                <a:lnTo>
                  <a:pt x="5008227" y="142612"/>
                </a:lnTo>
                <a:lnTo>
                  <a:pt x="5108895" y="75501"/>
                </a:lnTo>
                <a:lnTo>
                  <a:pt x="5226341" y="16778"/>
                </a:lnTo>
              </a:path>
            </a:pathLst>
          </a:custGeom>
          <a:noFill/>
          <a:ln w="127000">
            <a:solidFill>
              <a:schemeClr val="tx1">
                <a:alpha val="50000"/>
              </a:schemeClr>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Rectangle 25">
            <a:extLst>
              <a:ext uri="{FF2B5EF4-FFF2-40B4-BE49-F238E27FC236}">
                <a16:creationId xmlns:a16="http://schemas.microsoft.com/office/drawing/2014/main" xmlns="" id="{C1173648-BF98-485E-879E-FD5726DDC96A}"/>
              </a:ext>
            </a:extLst>
          </p:cNvPr>
          <p:cNvSpPr/>
          <p:nvPr/>
        </p:nvSpPr>
        <p:spPr>
          <a:xfrm>
            <a:off x="1524000" y="0"/>
            <a:ext cx="9144000" cy="685800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27" name="Text Box 1">
            <a:extLst>
              <a:ext uri="{FF2B5EF4-FFF2-40B4-BE49-F238E27FC236}">
                <a16:creationId xmlns:a16="http://schemas.microsoft.com/office/drawing/2014/main" xmlns="" id="{529F143F-C6FB-49DC-998D-69F908970D04}"/>
              </a:ext>
            </a:extLst>
          </p:cNvPr>
          <p:cNvSpPr txBox="1"/>
          <p:nvPr/>
        </p:nvSpPr>
        <p:spPr>
          <a:xfrm>
            <a:off x="7629613" y="4283267"/>
            <a:ext cx="2910923" cy="78639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change?</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US" sz="643" dirty="0"/>
              <a:t>Expand knowledge and Green Economy activities in appropriate and </a:t>
            </a:r>
            <a:r>
              <a:rPr lang="en-US" sz="643" dirty="0" err="1"/>
              <a:t>centralised</a:t>
            </a:r>
            <a:r>
              <a:rPr lang="en-US" sz="643" dirty="0"/>
              <a:t> locations that relate to existing settlements</a:t>
            </a:r>
          </a:p>
          <a:p>
            <a:pPr marL="126999" indent="-117928" algn="just">
              <a:buFont typeface="+mj-lt"/>
              <a:buAutoNum type="arabicPeriod"/>
              <a:tabLst>
                <a:tab pos="326571" algn="l"/>
              </a:tabLst>
            </a:pPr>
            <a:r>
              <a:rPr lang="en-US" sz="643" dirty="0"/>
              <a:t>To expand the production of local food security through intensive agriculture practices (vertical farming)</a:t>
            </a:r>
          </a:p>
          <a:p>
            <a:pPr marL="126999" indent="-117928" algn="just">
              <a:buFont typeface="+mj-lt"/>
              <a:buAutoNum type="arabicPeriod"/>
              <a:tabLst>
                <a:tab pos="326571" algn="l"/>
              </a:tabLst>
            </a:pPr>
            <a:r>
              <a:rPr lang="en-US" sz="643" dirty="0">
                <a:solidFill>
                  <a:srgbClr val="000000"/>
                </a:solidFill>
                <a:latin typeface="AQRPXQ+Avenir-Book"/>
              </a:rPr>
              <a:t>The promote and support collection/distribution networks proposed in the district Rural Development Plan.</a:t>
            </a:r>
            <a:endParaRPr lang="en-GB" sz="643" dirty="0">
              <a:solidFill>
                <a:srgbClr val="000000"/>
              </a:solidFill>
              <a:latin typeface="AQRPXQ+Avenir-Book"/>
            </a:endParaRPr>
          </a:p>
        </p:txBody>
      </p:sp>
      <p:sp>
        <p:nvSpPr>
          <p:cNvPr id="28" name="Text Box 1">
            <a:extLst>
              <a:ext uri="{FF2B5EF4-FFF2-40B4-BE49-F238E27FC236}">
                <a16:creationId xmlns:a16="http://schemas.microsoft.com/office/drawing/2014/main" xmlns="" id="{9C764C1B-8C46-41F7-87A1-3AC56AB8D831}"/>
              </a:ext>
            </a:extLst>
          </p:cNvPr>
          <p:cNvSpPr txBox="1"/>
          <p:nvPr/>
        </p:nvSpPr>
        <p:spPr>
          <a:xfrm>
            <a:off x="7629613" y="3479667"/>
            <a:ext cx="2910923" cy="68943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to be protected?</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Existing infrastructure (maintenance)</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Sensitive interface between rural and urban landscapes from potentially insensitive uses and infrastructure</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Significant townscapes and public places, including river frontages.</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Ecosystems</a:t>
            </a:r>
          </a:p>
        </p:txBody>
      </p:sp>
      <p:sp>
        <p:nvSpPr>
          <p:cNvPr id="29" name="Text Box 1">
            <a:extLst>
              <a:ext uri="{FF2B5EF4-FFF2-40B4-BE49-F238E27FC236}">
                <a16:creationId xmlns:a16="http://schemas.microsoft.com/office/drawing/2014/main" xmlns="" id="{F4C9FBFA-615E-4B91-B50B-17247339DF81}"/>
              </a:ext>
            </a:extLst>
          </p:cNvPr>
          <p:cNvSpPr txBox="1"/>
          <p:nvPr/>
        </p:nvSpPr>
        <p:spPr>
          <a:xfrm>
            <a:off x="7629615" y="5182267"/>
            <a:ext cx="2904119" cy="81551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GB"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new development is required?</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Facilitate new opportunities for smaller scaled industries within existing industrial areas</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Development of Wi-Fi towers or other alternative broadband access infrastructure in areas with limited access (especially areas affected by the SAROA initiative)</a:t>
            </a:r>
            <a:endParaRPr lang="en-GB" sz="643" dirty="0">
              <a:solidFill>
                <a:srgbClr val="000000"/>
              </a:solidFill>
              <a:latin typeface="Calibri" panose="020F0502020204030204" pitchFamily="34" charset="0"/>
              <a:cs typeface="Arial" panose="020B0604020202020204" pitchFamily="34" charset="0"/>
            </a:endParaRPr>
          </a:p>
        </p:txBody>
      </p:sp>
      <p:sp>
        <p:nvSpPr>
          <p:cNvPr id="30" name="TextBox 29">
            <a:extLst>
              <a:ext uri="{FF2B5EF4-FFF2-40B4-BE49-F238E27FC236}">
                <a16:creationId xmlns:a16="http://schemas.microsoft.com/office/drawing/2014/main" xmlns="" id="{E92CAB8F-4AC1-4771-9F9B-4ECD71713FA3}"/>
              </a:ext>
            </a:extLst>
          </p:cNvPr>
          <p:cNvSpPr txBox="1"/>
          <p:nvPr/>
        </p:nvSpPr>
        <p:spPr>
          <a:xfrm>
            <a:off x="7623776" y="786055"/>
            <a:ext cx="2909959"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INFRASTRUCTURE</a:t>
            </a:r>
          </a:p>
          <a:p>
            <a:pPr marL="60098" indent="-60098">
              <a:buFont typeface="Arial" panose="020B0604020202020204" pitchFamily="34" charset="0"/>
              <a:buChar char="•"/>
            </a:pPr>
            <a:r>
              <a:rPr lang="en-US" sz="643" dirty="0"/>
              <a:t>Understand infrastructure requirements and locational preferences for technological  and Agri-processing and provide infrastructure requirements accordingly</a:t>
            </a:r>
            <a:endParaRPr lang="en-ZA" sz="643" dirty="0"/>
          </a:p>
        </p:txBody>
      </p:sp>
      <p:sp>
        <p:nvSpPr>
          <p:cNvPr id="31" name="TextBox 30">
            <a:extLst>
              <a:ext uri="{FF2B5EF4-FFF2-40B4-BE49-F238E27FC236}">
                <a16:creationId xmlns:a16="http://schemas.microsoft.com/office/drawing/2014/main" xmlns="" id="{A8477A13-9FBD-4534-9863-2698F008B3D3}"/>
              </a:ext>
            </a:extLst>
          </p:cNvPr>
          <p:cNvSpPr txBox="1"/>
          <p:nvPr/>
        </p:nvSpPr>
        <p:spPr>
          <a:xfrm>
            <a:off x="7622810" y="1390263"/>
            <a:ext cx="2926507" cy="422103"/>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TRANSPORT</a:t>
            </a:r>
          </a:p>
          <a:p>
            <a:pPr marL="60098" indent="-60098">
              <a:buFont typeface="Arial" panose="020B0604020202020204" pitchFamily="34" charset="0"/>
              <a:buChar char="•"/>
            </a:pPr>
            <a:r>
              <a:rPr lang="en-GB" sz="643" dirty="0"/>
              <a:t>Ensure adequate maintenance and refurbishment of main roads to allow for the smooth transportation of goods via the municipal region</a:t>
            </a:r>
          </a:p>
        </p:txBody>
      </p:sp>
      <p:sp>
        <p:nvSpPr>
          <p:cNvPr id="32" name="TextBox 31">
            <a:extLst>
              <a:ext uri="{FF2B5EF4-FFF2-40B4-BE49-F238E27FC236}">
                <a16:creationId xmlns:a16="http://schemas.microsoft.com/office/drawing/2014/main" xmlns="" id="{D707E527-6CF3-4888-B761-289A769A7745}"/>
              </a:ext>
            </a:extLst>
          </p:cNvPr>
          <p:cNvSpPr txBox="1"/>
          <p:nvPr/>
        </p:nvSpPr>
        <p:spPr>
          <a:xfrm>
            <a:off x="7629615" y="1895532"/>
            <a:ext cx="2926505" cy="619978"/>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ECONOMY</a:t>
            </a:r>
          </a:p>
          <a:p>
            <a:pPr marL="60098" indent="-60098">
              <a:buFont typeface="Arial" panose="020B0604020202020204" pitchFamily="34" charset="0"/>
              <a:buChar char="•"/>
            </a:pPr>
            <a:r>
              <a:rPr lang="en-US" sz="643" dirty="0"/>
              <a:t>Formulate and promote incentives that will attract both green and knowledge economy projects and initiatives</a:t>
            </a:r>
          </a:p>
          <a:p>
            <a:pPr marL="60098" indent="-60098">
              <a:buFont typeface="Arial" panose="020B0604020202020204" pitchFamily="34" charset="0"/>
              <a:buChar char="•"/>
            </a:pPr>
            <a:r>
              <a:rPr lang="en-US" sz="643" dirty="0"/>
              <a:t>To build on the potential opportunities that are evident from the SAROA initiative to access fast broadband</a:t>
            </a:r>
            <a:endParaRPr lang="en-ZA" sz="643" dirty="0"/>
          </a:p>
        </p:txBody>
      </p:sp>
      <p:sp>
        <p:nvSpPr>
          <p:cNvPr id="33" name="TextBox 32">
            <a:extLst>
              <a:ext uri="{FF2B5EF4-FFF2-40B4-BE49-F238E27FC236}">
                <a16:creationId xmlns:a16="http://schemas.microsoft.com/office/drawing/2014/main" xmlns="" id="{CBCF8F62-B1DC-4848-B90E-182E3FB256F0}"/>
              </a:ext>
            </a:extLst>
          </p:cNvPr>
          <p:cNvSpPr txBox="1"/>
          <p:nvPr/>
        </p:nvSpPr>
        <p:spPr>
          <a:xfrm>
            <a:off x="7629611" y="2598680"/>
            <a:ext cx="2926507" cy="718915"/>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HERITAGE</a:t>
            </a:r>
          </a:p>
          <a:p>
            <a:pPr marL="60098" indent="-60098">
              <a:buFont typeface="Arial" panose="020B0604020202020204" pitchFamily="34" charset="0"/>
              <a:buChar char="•"/>
            </a:pPr>
            <a:r>
              <a:rPr lang="en-GB" sz="643" dirty="0"/>
              <a:t>Investigate the refurbishment, re-development of old railway infrastructure (e.g. old railway stations can be used for tourism development, steam train routes)</a:t>
            </a:r>
          </a:p>
          <a:p>
            <a:pPr marL="60098" indent="-60098">
              <a:buFont typeface="Arial" panose="020B0604020202020204" pitchFamily="34" charset="0"/>
              <a:buChar char="•"/>
            </a:pPr>
            <a:r>
              <a:rPr lang="en-GB" sz="643" dirty="0"/>
              <a:t>Telecommunication structures should be developed to match or accommodate the karoo architectural build style</a:t>
            </a:r>
            <a:endParaRPr lang="en-ZA" sz="643" dirty="0"/>
          </a:p>
        </p:txBody>
      </p:sp>
      <p:sp>
        <p:nvSpPr>
          <p:cNvPr id="34" name="Rectangle 33">
            <a:extLst>
              <a:ext uri="{FF2B5EF4-FFF2-40B4-BE49-F238E27FC236}">
                <a16:creationId xmlns:a16="http://schemas.microsoft.com/office/drawing/2014/main" xmlns="" id="{529340B7-637F-4473-A3BA-1201B8B0E26A}"/>
              </a:ext>
            </a:extLst>
          </p:cNvPr>
          <p:cNvSpPr/>
          <p:nvPr/>
        </p:nvSpPr>
        <p:spPr>
          <a:xfrm>
            <a:off x="1623135" y="6195063"/>
            <a:ext cx="8941739" cy="598497"/>
          </a:xfrm>
          <a:prstGeom prst="rect">
            <a:avLst/>
          </a:prstGeom>
          <a:solidFill>
            <a:schemeClr val="accent6">
              <a:lumMod val="75000"/>
            </a:schemeClr>
          </a:solidFill>
        </p:spPr>
        <p:txBody>
          <a:bodyPr wrap="square">
            <a:spAutoFit/>
          </a:bodyPr>
          <a:lstStyle/>
          <a:p>
            <a:pPr algn="just"/>
            <a:r>
              <a:rPr lang="en-GB" sz="1715" b="1" dirty="0">
                <a:solidFill>
                  <a:schemeClr val="bg1"/>
                </a:solidFill>
              </a:rPr>
              <a:t>ENHANCE LOCAL CONNECTIVITY</a:t>
            </a:r>
          </a:p>
          <a:p>
            <a:pPr algn="just"/>
            <a:r>
              <a:rPr lang="en-US" sz="787" dirty="0">
                <a:solidFill>
                  <a:schemeClr val="bg1"/>
                </a:solidFill>
              </a:rPr>
              <a:t>Promoting Kareeberg as a regional astronomy and tourism hub through strengthening its position within the regional distribution network and unlocking key economic drivers. </a:t>
            </a:r>
            <a:r>
              <a:rPr lang="en-US" sz="787" dirty="0" err="1">
                <a:solidFill>
                  <a:schemeClr val="bg1"/>
                </a:solidFill>
              </a:rPr>
              <a:t>Minimising</a:t>
            </a:r>
            <a:r>
              <a:rPr lang="en-US" sz="787" dirty="0">
                <a:solidFill>
                  <a:schemeClr val="bg1"/>
                </a:solidFill>
              </a:rPr>
              <a:t> the ecological impacts of logistics through intermodal freight and transport systems and green economy initiatives while strengthening local economic supply chains.</a:t>
            </a:r>
            <a:endParaRPr lang="en-ZA" sz="787" dirty="0">
              <a:solidFill>
                <a:schemeClr val="bg1"/>
              </a:solidFill>
            </a:endParaRPr>
          </a:p>
        </p:txBody>
      </p:sp>
      <p:sp>
        <p:nvSpPr>
          <p:cNvPr id="35" name="TextBox 34">
            <a:extLst>
              <a:ext uri="{FF2B5EF4-FFF2-40B4-BE49-F238E27FC236}">
                <a16:creationId xmlns:a16="http://schemas.microsoft.com/office/drawing/2014/main" xmlns="" id="{9AE40D59-18FB-4749-8A1A-60D4CBB3C1A7}"/>
              </a:ext>
            </a:extLst>
          </p:cNvPr>
          <p:cNvSpPr txBox="1"/>
          <p:nvPr/>
        </p:nvSpPr>
        <p:spPr>
          <a:xfrm rot="16200000">
            <a:off x="6511012" y="4647390"/>
            <a:ext cx="1841850" cy="290401"/>
          </a:xfrm>
          <a:prstGeom prst="rect">
            <a:avLst/>
          </a:prstGeom>
          <a:noFill/>
        </p:spPr>
        <p:txBody>
          <a:bodyPr wrap="none" rtlCol="0">
            <a:spAutoFit/>
          </a:bodyPr>
          <a:lstStyle/>
          <a:p>
            <a:pPr algn="ctr"/>
            <a:r>
              <a:rPr lang="en-US" sz="1287" b="1" dirty="0"/>
              <a:t>STRATEGIC STATEMENTS</a:t>
            </a:r>
            <a:endParaRPr lang="en-ZA" sz="1287" b="1" dirty="0"/>
          </a:p>
        </p:txBody>
      </p:sp>
      <p:sp>
        <p:nvSpPr>
          <p:cNvPr id="36" name="Oval 35">
            <a:extLst>
              <a:ext uri="{FF2B5EF4-FFF2-40B4-BE49-F238E27FC236}">
                <a16:creationId xmlns:a16="http://schemas.microsoft.com/office/drawing/2014/main" xmlns="" id="{D94EF713-6772-4E01-A1C0-D06362F07CE2}"/>
              </a:ext>
            </a:extLst>
          </p:cNvPr>
          <p:cNvSpPr/>
          <p:nvPr/>
        </p:nvSpPr>
        <p:spPr>
          <a:xfrm>
            <a:off x="4110701" y="3723647"/>
            <a:ext cx="505448" cy="510025"/>
          </a:xfrm>
          <a:prstGeom prst="ellipse">
            <a:avLst/>
          </a:prstGeom>
          <a:noFill/>
          <a:ln w="47625">
            <a:solidFill>
              <a:schemeClr val="accent6">
                <a:lumMod val="50000"/>
                <a:alpha val="90000"/>
              </a:schemeClr>
            </a:solidFil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37" name="Oval 36">
            <a:extLst>
              <a:ext uri="{FF2B5EF4-FFF2-40B4-BE49-F238E27FC236}">
                <a16:creationId xmlns:a16="http://schemas.microsoft.com/office/drawing/2014/main" xmlns="" id="{C90EEDFA-7602-4F13-8775-3A37A50B9C8D}"/>
              </a:ext>
            </a:extLst>
          </p:cNvPr>
          <p:cNvSpPr/>
          <p:nvPr/>
        </p:nvSpPr>
        <p:spPr>
          <a:xfrm>
            <a:off x="6026891" y="2902554"/>
            <a:ext cx="309384" cy="321075"/>
          </a:xfrm>
          <a:prstGeom prst="ellipse">
            <a:avLst/>
          </a:prstGeom>
          <a:noFill/>
          <a:ln w="47625">
            <a:solidFill>
              <a:schemeClr val="accent6">
                <a:lumMod val="50000"/>
                <a:alpha val="90000"/>
              </a:schemeClr>
            </a:solidFil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38" name="Oval 37">
            <a:extLst>
              <a:ext uri="{FF2B5EF4-FFF2-40B4-BE49-F238E27FC236}">
                <a16:creationId xmlns:a16="http://schemas.microsoft.com/office/drawing/2014/main" xmlns="" id="{4E8340A3-CE6E-459F-B185-96D81BE47B56}"/>
              </a:ext>
            </a:extLst>
          </p:cNvPr>
          <p:cNvSpPr/>
          <p:nvPr/>
        </p:nvSpPr>
        <p:spPr>
          <a:xfrm>
            <a:off x="3484412" y="2319645"/>
            <a:ext cx="309384" cy="321075"/>
          </a:xfrm>
          <a:prstGeom prst="ellipse">
            <a:avLst/>
          </a:prstGeom>
          <a:noFill/>
          <a:ln w="47625">
            <a:solidFill>
              <a:schemeClr val="accent6">
                <a:lumMod val="50000"/>
                <a:alpha val="90000"/>
              </a:schemeClr>
            </a:solidFil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39" name="TextBox 38">
            <a:extLst>
              <a:ext uri="{FF2B5EF4-FFF2-40B4-BE49-F238E27FC236}">
                <a16:creationId xmlns:a16="http://schemas.microsoft.com/office/drawing/2014/main" xmlns="" id="{6782447A-0CA6-493F-BE6F-4EF139D4D4FC}"/>
              </a:ext>
            </a:extLst>
          </p:cNvPr>
          <p:cNvSpPr txBox="1"/>
          <p:nvPr/>
        </p:nvSpPr>
        <p:spPr>
          <a:xfrm rot="16200000">
            <a:off x="6303707" y="1354106"/>
            <a:ext cx="2254399" cy="290401"/>
          </a:xfrm>
          <a:prstGeom prst="rect">
            <a:avLst/>
          </a:prstGeom>
          <a:noFill/>
        </p:spPr>
        <p:txBody>
          <a:bodyPr wrap="none" rtlCol="0">
            <a:spAutoFit/>
          </a:bodyPr>
          <a:lstStyle/>
          <a:p>
            <a:pPr algn="ctr"/>
            <a:r>
              <a:rPr lang="en-US" sz="1287" b="1" dirty="0"/>
              <a:t>DEVELOPMENT IMPLICATIONS</a:t>
            </a:r>
            <a:endParaRPr lang="en-ZA" sz="1287" b="1" dirty="0"/>
          </a:p>
        </p:txBody>
      </p:sp>
      <p:sp>
        <p:nvSpPr>
          <p:cNvPr id="40" name="TextBox 39">
            <a:extLst>
              <a:ext uri="{FF2B5EF4-FFF2-40B4-BE49-F238E27FC236}">
                <a16:creationId xmlns:a16="http://schemas.microsoft.com/office/drawing/2014/main" xmlns="" id="{D6D777C6-E20D-4F57-BF6E-8B11568B348F}"/>
              </a:ext>
            </a:extLst>
          </p:cNvPr>
          <p:cNvSpPr txBox="1"/>
          <p:nvPr/>
        </p:nvSpPr>
        <p:spPr>
          <a:xfrm>
            <a:off x="7623799" y="105438"/>
            <a:ext cx="2909935" cy="619978"/>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LAND USE</a:t>
            </a:r>
          </a:p>
          <a:p>
            <a:pPr marL="60098" indent="-60098">
              <a:buFont typeface="Arial" panose="020B0604020202020204" pitchFamily="34" charset="0"/>
              <a:buChar char="•"/>
            </a:pPr>
            <a:r>
              <a:rPr lang="en-GB" sz="643" dirty="0"/>
              <a:t>To accommodate transportation uses at growth centres – logistics facilities</a:t>
            </a:r>
          </a:p>
          <a:p>
            <a:pPr marL="60098" indent="-60098">
              <a:buFont typeface="Arial" panose="020B0604020202020204" pitchFamily="34" charset="0"/>
              <a:buChar char="•"/>
            </a:pPr>
            <a:r>
              <a:rPr lang="en-GB" sz="643" dirty="0"/>
              <a:t>To support applications for a telecommunication mast (Wi-Fi Towers and other) as a secondary use application (where in line with the SDF)</a:t>
            </a:r>
          </a:p>
          <a:p>
            <a:pPr marL="60098" indent="-60098">
              <a:buFont typeface="Arial" panose="020B0604020202020204" pitchFamily="34" charset="0"/>
              <a:buChar char="•"/>
            </a:pPr>
            <a:r>
              <a:rPr lang="en-GB" sz="643" dirty="0"/>
              <a:t>To support the development of public transport orientated land uses</a:t>
            </a:r>
            <a:endParaRPr lang="en-ZA" sz="643" dirty="0"/>
          </a:p>
        </p:txBody>
      </p:sp>
      <p:pic>
        <p:nvPicPr>
          <p:cNvPr id="41" name="Picture 40">
            <a:extLst>
              <a:ext uri="{FF2B5EF4-FFF2-40B4-BE49-F238E27FC236}">
                <a16:creationId xmlns:a16="http://schemas.microsoft.com/office/drawing/2014/main" xmlns="" id="{9F034FEE-48E9-4D3F-8D7C-B2052B66700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4946" t="77178" r="32952" b="3651"/>
          <a:stretch/>
        </p:blipFill>
        <p:spPr>
          <a:xfrm>
            <a:off x="1641700" y="135227"/>
            <a:ext cx="2902071" cy="1265981"/>
          </a:xfrm>
          <a:prstGeom prst="rect">
            <a:avLst/>
          </a:prstGeom>
          <a:effectLst>
            <a:glow rad="101600">
              <a:schemeClr val="tx1">
                <a:alpha val="60000"/>
              </a:schemeClr>
            </a:glow>
          </a:effectLst>
        </p:spPr>
      </p:pic>
      <p:sp>
        <p:nvSpPr>
          <p:cNvPr id="42" name="TextBox 41">
            <a:extLst>
              <a:ext uri="{FF2B5EF4-FFF2-40B4-BE49-F238E27FC236}">
                <a16:creationId xmlns:a16="http://schemas.microsoft.com/office/drawing/2014/main" xmlns="" id="{6AF814CC-3C0F-4270-893C-79702E240FE5}"/>
              </a:ext>
            </a:extLst>
          </p:cNvPr>
          <p:cNvSpPr txBox="1"/>
          <p:nvPr/>
        </p:nvSpPr>
        <p:spPr>
          <a:xfrm>
            <a:off x="4013801" y="3701659"/>
            <a:ext cx="1018164" cy="276999"/>
          </a:xfrm>
          <a:prstGeom prst="rect">
            <a:avLst/>
          </a:prstGeom>
          <a:noFill/>
        </p:spPr>
        <p:txBody>
          <a:bodyPr wrap="none" rtlCol="0">
            <a:spAutoFit/>
          </a:bodyPr>
          <a:lstStyle/>
          <a:p>
            <a:r>
              <a:rPr lang="en-US" sz="1200" b="1" dirty="0">
                <a:effectLst>
                  <a:glow rad="101600">
                    <a:schemeClr val="bg1">
                      <a:alpha val="60000"/>
                    </a:schemeClr>
                  </a:glow>
                </a:effectLst>
              </a:rPr>
              <a:t>CARNARVON</a:t>
            </a:r>
            <a:endParaRPr lang="en-ZA" sz="1200" b="1" dirty="0">
              <a:effectLst>
                <a:glow rad="101600">
                  <a:schemeClr val="bg1">
                    <a:alpha val="60000"/>
                  </a:schemeClr>
                </a:glow>
              </a:effectLst>
            </a:endParaRPr>
          </a:p>
        </p:txBody>
      </p:sp>
      <p:pic>
        <p:nvPicPr>
          <p:cNvPr id="43" name="Graphic 42" descr="Satellite dish">
            <a:extLst>
              <a:ext uri="{FF2B5EF4-FFF2-40B4-BE49-F238E27FC236}">
                <a16:creationId xmlns:a16="http://schemas.microsoft.com/office/drawing/2014/main" xmlns="" id="{D4E32494-0506-41D5-BC4E-640651AA9C2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2511564" y="3072134"/>
            <a:ext cx="511729" cy="511729"/>
          </a:xfrm>
          <a:prstGeom prst="rect">
            <a:avLst/>
          </a:prstGeom>
          <a:effectLst>
            <a:glow rad="50800">
              <a:schemeClr val="tx1">
                <a:alpha val="60000"/>
              </a:schemeClr>
            </a:glow>
          </a:effectLst>
        </p:spPr>
      </p:pic>
      <p:sp>
        <p:nvSpPr>
          <p:cNvPr id="44" name="TextBox 43">
            <a:extLst>
              <a:ext uri="{FF2B5EF4-FFF2-40B4-BE49-F238E27FC236}">
                <a16:creationId xmlns:a16="http://schemas.microsoft.com/office/drawing/2014/main" xmlns="" id="{816F62A9-90DB-4514-A6EE-B864AA21C87D}"/>
              </a:ext>
            </a:extLst>
          </p:cNvPr>
          <p:cNvSpPr txBox="1"/>
          <p:nvPr/>
        </p:nvSpPr>
        <p:spPr>
          <a:xfrm>
            <a:off x="3601619" y="2246224"/>
            <a:ext cx="1145122" cy="276999"/>
          </a:xfrm>
          <a:prstGeom prst="rect">
            <a:avLst/>
          </a:prstGeom>
          <a:noFill/>
        </p:spPr>
        <p:txBody>
          <a:bodyPr wrap="none" rtlCol="0">
            <a:spAutoFit/>
          </a:bodyPr>
          <a:lstStyle/>
          <a:p>
            <a:r>
              <a:rPr lang="en-US" sz="1200" b="1" dirty="0">
                <a:effectLst>
                  <a:glow rad="101600">
                    <a:schemeClr val="bg1">
                      <a:alpha val="60000"/>
                    </a:schemeClr>
                  </a:glow>
                </a:effectLst>
              </a:rPr>
              <a:t>VAN WYKSVLEI</a:t>
            </a:r>
            <a:endParaRPr lang="en-ZA" sz="1200" b="1" dirty="0">
              <a:effectLst>
                <a:glow rad="101600">
                  <a:schemeClr val="bg1">
                    <a:alpha val="60000"/>
                  </a:schemeClr>
                </a:glow>
              </a:effectLst>
            </a:endParaRPr>
          </a:p>
        </p:txBody>
      </p:sp>
      <p:sp>
        <p:nvSpPr>
          <p:cNvPr id="45" name="TextBox 44">
            <a:extLst>
              <a:ext uri="{FF2B5EF4-FFF2-40B4-BE49-F238E27FC236}">
                <a16:creationId xmlns:a16="http://schemas.microsoft.com/office/drawing/2014/main" xmlns="" id="{6FBBB5F8-5A5D-4B0E-A877-25D4C6D0819E}"/>
              </a:ext>
            </a:extLst>
          </p:cNvPr>
          <p:cNvSpPr txBox="1"/>
          <p:nvPr/>
        </p:nvSpPr>
        <p:spPr>
          <a:xfrm>
            <a:off x="6045757" y="2833234"/>
            <a:ext cx="820033" cy="276999"/>
          </a:xfrm>
          <a:prstGeom prst="rect">
            <a:avLst/>
          </a:prstGeom>
          <a:noFill/>
        </p:spPr>
        <p:txBody>
          <a:bodyPr wrap="none" rtlCol="0">
            <a:spAutoFit/>
          </a:bodyPr>
          <a:lstStyle/>
          <a:p>
            <a:r>
              <a:rPr lang="en-US" sz="1200" b="1" dirty="0">
                <a:effectLst>
                  <a:glow rad="101600">
                    <a:schemeClr val="bg1">
                      <a:alpha val="60000"/>
                    </a:schemeClr>
                  </a:glow>
                </a:effectLst>
              </a:rPr>
              <a:t>VOSBURG</a:t>
            </a:r>
            <a:endParaRPr lang="en-ZA" sz="1200" b="1" dirty="0">
              <a:effectLst>
                <a:glow rad="101600">
                  <a:schemeClr val="bg1">
                    <a:alpha val="60000"/>
                  </a:schemeClr>
                </a:glow>
              </a:effectLst>
            </a:endParaRPr>
          </a:p>
        </p:txBody>
      </p:sp>
    </p:spTree>
    <p:extLst>
      <p:ext uri="{BB962C8B-B14F-4D97-AF65-F5344CB8AC3E}">
        <p14:creationId xmlns:p14="http://schemas.microsoft.com/office/powerpoint/2010/main" val="2982351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869" y="794"/>
            <a:ext cx="9895115" cy="1077218"/>
          </a:xfrm>
          <a:prstGeom prst="rect">
            <a:avLst/>
          </a:prstGeom>
          <a:noFill/>
        </p:spPr>
        <p:txBody>
          <a:bodyPr wrap="square" rtlCol="0">
            <a:spAutoFit/>
          </a:bodyPr>
          <a:lstStyle/>
          <a:p>
            <a:r>
              <a:rPr lang="en-ZA" sz="3200" dirty="0">
                <a:solidFill>
                  <a:schemeClr val="accent1">
                    <a:lumMod val="50000"/>
                  </a:schemeClr>
                </a:solidFill>
              </a:rPr>
              <a:t>MACRO FRAMEWORK</a:t>
            </a:r>
          </a:p>
          <a:p>
            <a:r>
              <a:rPr lang="en-ZA" sz="3200" dirty="0">
                <a:solidFill>
                  <a:schemeClr val="accent1">
                    <a:lumMod val="50000"/>
                  </a:schemeClr>
                </a:solidFill>
              </a:rPr>
              <a:t>STRATEGY TWO: PROTECTING LOCAL RESOURCES </a:t>
            </a:r>
          </a:p>
        </p:txBody>
      </p:sp>
      <p:grpSp>
        <p:nvGrpSpPr>
          <p:cNvPr id="29" name="Group 28"/>
          <p:cNvGrpSpPr/>
          <p:nvPr/>
        </p:nvGrpSpPr>
        <p:grpSpPr>
          <a:xfrm>
            <a:off x="11071010" y="121421"/>
            <a:ext cx="990121" cy="983798"/>
            <a:chOff x="7769831" y="4068442"/>
            <a:chExt cx="1743386" cy="1648130"/>
          </a:xfrm>
        </p:grpSpPr>
        <p:sp>
          <p:nvSpPr>
            <p:cNvPr id="30" name="Round Diagonal Corner Rectangle 53">
              <a:extLst>
                <a:ext uri="{FF2B5EF4-FFF2-40B4-BE49-F238E27FC236}">
                  <a16:creationId xmlns:a16="http://schemas.microsoft.com/office/drawing/2014/main" xmlns="" id="{C3FECE9C-966C-4F55-B322-0E1BF9CB86BA}"/>
                </a:ext>
              </a:extLst>
            </p:cNvPr>
            <p:cNvSpPr/>
            <p:nvPr/>
          </p:nvSpPr>
          <p:spPr>
            <a:xfrm>
              <a:off x="7769831" y="4068442"/>
              <a:ext cx="1743386" cy="164813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31" name="Freeform 166"/>
            <p:cNvSpPr>
              <a:spLocks noChangeArrowheads="1"/>
            </p:cNvSpPr>
            <p:nvPr/>
          </p:nvSpPr>
          <p:spPr bwMode="auto">
            <a:xfrm>
              <a:off x="8211311" y="4365767"/>
              <a:ext cx="817285" cy="1107051"/>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SimSun" charset="0"/>
              </a:endParaRPr>
            </a:p>
          </p:txBody>
        </p:sp>
      </p:grpSp>
      <p:cxnSp>
        <p:nvCxnSpPr>
          <p:cNvPr id="37" name="Straight Connector 36"/>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80053E11-D9F4-45C1-BB26-537BC8CC25FA}"/>
              </a:ext>
            </a:extLst>
          </p:cNvPr>
          <p:cNvSpPr txBox="1"/>
          <p:nvPr/>
        </p:nvSpPr>
        <p:spPr>
          <a:xfrm>
            <a:off x="261257" y="1289638"/>
            <a:ext cx="5608320" cy="4947765"/>
          </a:xfrm>
          <a:prstGeom prst="rect">
            <a:avLst/>
          </a:prstGeom>
          <a:noFill/>
        </p:spPr>
        <p:txBody>
          <a:bodyPr wrap="square" rtlCol="0">
            <a:spAutoFit/>
          </a:bodyPr>
          <a:lstStyle/>
          <a:p>
            <a:pPr marL="0" lvl="3" fontAlgn="base">
              <a:lnSpc>
                <a:spcPct val="107000"/>
              </a:lnSpc>
              <a:spcBef>
                <a:spcPts val="120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Objectives: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To ensure integrated management and prioritisation of </a:t>
            </a:r>
            <a:r>
              <a:rPr lang="en-ZA" sz="1400" dirty="0" err="1">
                <a:latin typeface="Calibri" panose="020F0502020204030204" pitchFamily="34" charset="0"/>
                <a:ea typeface="Calibri" panose="020F0502020204030204" pitchFamily="34" charset="0"/>
                <a:cs typeface="Times New Roman" panose="02020603050405020304" pitchFamily="18" charset="0"/>
              </a:rPr>
              <a:t>Kareeberg’s</a:t>
            </a:r>
            <a:r>
              <a:rPr lang="en-ZA" sz="1400" dirty="0">
                <a:latin typeface="Calibri" panose="020F0502020204030204" pitchFamily="34" charset="0"/>
                <a:ea typeface="Calibri" panose="020F0502020204030204" pitchFamily="34" charset="0"/>
                <a:cs typeface="Times New Roman" panose="02020603050405020304" pitchFamily="18" charset="0"/>
              </a:rPr>
              <a:t> natural and man-made cultural landscape resources;</a:t>
            </a:r>
          </a:p>
          <a:p>
            <a:pPr marL="342900" lvl="0" indent="-342900">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To facilitate disaster risk management in alignment with biodiversity management programmes; </a:t>
            </a:r>
          </a:p>
          <a:p>
            <a:pPr marL="342900" lvl="0" indent="-342900">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To align investment and resources for coordinated environmental management projects;</a:t>
            </a:r>
          </a:p>
          <a:p>
            <a:pPr marL="342900" lvl="0" indent="-342900">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To protect and conserve high potential agricultural land; and</a:t>
            </a:r>
          </a:p>
          <a:p>
            <a:pPr marL="342900" lvl="0" indent="-342900">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To delineate and protect areas that show the potential for mineral beneficiation, these areas needs to be restricted and strict development conditions needs to be enforced to mitigate and rehabilitate identified areas.</a:t>
            </a:r>
          </a:p>
          <a:p>
            <a:pPr marL="0" marR="0" lvl="3" algn="just" fontAlgn="base">
              <a:lnSpc>
                <a:spcPct val="107000"/>
              </a:lnSpc>
              <a:spcBef>
                <a:spcPts val="120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Principles: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Integration;</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Enhance and respect nature;</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Encourage a shift from carbon dependent development;</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Promote sustainable transport;</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Create an adaptive and resilient environment;</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Work with, not against nature; and</a:t>
            </a:r>
          </a:p>
          <a:p>
            <a:pPr marL="342900" lvl="0" indent="-342900" algn="just">
              <a:spcAft>
                <a:spcPts val="60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Protect high potential agricultural land.</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xmlns="" id="{BE8738DD-D6EB-405B-8E72-A4795418BAEE}"/>
              </a:ext>
            </a:extLst>
          </p:cNvPr>
          <p:cNvSpPr txBox="1"/>
          <p:nvPr/>
        </p:nvSpPr>
        <p:spPr>
          <a:xfrm>
            <a:off x="5991497" y="1289638"/>
            <a:ext cx="6069634" cy="3932102"/>
          </a:xfrm>
          <a:prstGeom prst="rect">
            <a:avLst/>
          </a:prstGeom>
          <a:noFill/>
        </p:spPr>
        <p:txBody>
          <a:bodyPr wrap="square" rtlCol="0">
            <a:spAutoFit/>
          </a:bodyPr>
          <a:lstStyle/>
          <a:p>
            <a:pPr marL="60325" marR="0" lvl="3" algn="just">
              <a:lnSpc>
                <a:spcPct val="107000"/>
              </a:lnSpc>
              <a:spcBef>
                <a:spcPts val="60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Implications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Coordination of internal municipal departments responsible for environmental management;</a:t>
            </a:r>
          </a:p>
          <a:p>
            <a:pPr marL="342900" lvl="0" indent="-342900" algn="just">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Facilitation of public private partnerships for stewardship and custodianship programmes;</a:t>
            </a:r>
          </a:p>
          <a:p>
            <a:pPr marL="342900" lvl="0" indent="-342900" algn="just">
              <a:spcAft>
                <a:spcPts val="60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Identification of priority areas for disaster risk management</a:t>
            </a:r>
          </a:p>
          <a:p>
            <a:pPr marL="60325" marR="0" lvl="3" algn="just">
              <a:lnSpc>
                <a:spcPct val="107000"/>
              </a:lnSpc>
              <a:spcBef>
                <a:spcPts val="60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Opportunities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Tourism development that focuses on the natural beauty and heritage value of </a:t>
            </a:r>
            <a:r>
              <a:rPr lang="en-ZA" sz="1600" dirty="0" err="1">
                <a:latin typeface="Calibri" panose="020F0502020204030204" pitchFamily="34" charset="0"/>
                <a:ea typeface="Calibri" panose="020F0502020204030204" pitchFamily="34" charset="0"/>
                <a:cs typeface="Times New Roman" panose="02020603050405020304" pitchFamily="18" charset="0"/>
              </a:rPr>
              <a:t>Kareeberg</a:t>
            </a:r>
            <a:r>
              <a:rPr lang="en-ZA" sz="1600" dirty="0">
                <a:latin typeface="Calibri" panose="020F0502020204030204" pitchFamily="34" charset="0"/>
                <a:ea typeface="Calibri" panose="020F0502020204030204" pitchFamily="34" charset="0"/>
                <a:cs typeface="Times New Roman" panose="02020603050405020304" pitchFamily="18" charset="0"/>
              </a:rPr>
              <a:t>;  </a:t>
            </a:r>
          </a:p>
          <a:p>
            <a:pPr marL="342900" lvl="0" indent="-342900" algn="just">
              <a:spcAft>
                <a:spcPts val="60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Possible mining development (salt, gypsum, sandstone), if proven to be feasible.  </a:t>
            </a:r>
          </a:p>
          <a:p>
            <a:pPr marL="342900" lvl="0" indent="-342900" algn="just">
              <a:spcAft>
                <a:spcPts val="60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Cultural-heritage value of the towns is considered to have high architectural value</a:t>
            </a:r>
            <a:endParaRPr lang="en-US" sz="15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3274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 name="TextBox 9"/>
          <p:cNvSpPr txBox="1"/>
          <p:nvPr/>
        </p:nvSpPr>
        <p:spPr>
          <a:xfrm>
            <a:off x="364749" y="5039673"/>
            <a:ext cx="3125972" cy="923330"/>
          </a:xfrm>
          <a:prstGeom prst="rect">
            <a:avLst/>
          </a:prstGeom>
          <a:noFill/>
        </p:spPr>
        <p:txBody>
          <a:bodyPr wrap="square" rtlCol="0">
            <a:spAutoFit/>
          </a:bodyPr>
          <a:lstStyle/>
          <a:p>
            <a:pPr algn="ctr"/>
            <a:r>
              <a:rPr lang="en-ZA" b="1" dirty="0">
                <a:solidFill>
                  <a:schemeClr val="bg1"/>
                </a:solidFill>
              </a:rPr>
              <a:t>66,9% OF THE POPULATIONAGED BETWEEN 15 AND 64</a:t>
            </a:r>
          </a:p>
        </p:txBody>
      </p:sp>
      <p:sp>
        <p:nvSpPr>
          <p:cNvPr id="46" name="Round Diagonal Corner Rectangle 54">
            <a:extLst>
              <a:ext uri="{FF2B5EF4-FFF2-40B4-BE49-F238E27FC236}">
                <a16:creationId xmlns:a16="http://schemas.microsoft.com/office/drawing/2014/main" xmlns="" id="{3DD15462-598F-435E-A762-9B3347CBCDB8}"/>
              </a:ext>
            </a:extLst>
          </p:cNvPr>
          <p:cNvSpPr/>
          <p:nvPr/>
        </p:nvSpPr>
        <p:spPr>
          <a:xfrm>
            <a:off x="11002796" y="228600"/>
            <a:ext cx="1126551" cy="1011573"/>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51" name="Picture 50"/>
          <p:cNvPicPr>
            <a:picLocks noChangeAspect="1"/>
          </p:cNvPicPr>
          <p:nvPr/>
        </p:nvPicPr>
        <p:blipFill>
          <a:blip r:embed="rId2"/>
          <a:stretch>
            <a:fillRect/>
          </a:stretch>
        </p:blipFill>
        <p:spPr>
          <a:xfrm>
            <a:off x="11148682" y="315161"/>
            <a:ext cx="856290" cy="838450"/>
          </a:xfrm>
          <a:prstGeom prst="rect">
            <a:avLst/>
          </a:prstGeom>
        </p:spPr>
      </p:pic>
      <p:pic>
        <p:nvPicPr>
          <p:cNvPr id="20" name="Picture 19">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1" name="Picture 20">
            <a:extLst>
              <a:ext uri="{FF2B5EF4-FFF2-40B4-BE49-F238E27FC236}">
                <a16:creationId xmlns:a16="http://schemas.microsoft.com/office/drawing/2014/main" xmlns="" id="{AAC832E9-03B9-429D-93A0-473D9881A8F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025" t="2857" r="4309" b="31456"/>
          <a:stretch/>
        </p:blipFill>
        <p:spPr>
          <a:xfrm>
            <a:off x="66051" y="64957"/>
            <a:ext cx="5695748" cy="6065148"/>
          </a:xfrm>
          <a:prstGeom prst="rect">
            <a:avLst/>
          </a:prstGeom>
        </p:spPr>
      </p:pic>
      <p:sp>
        <p:nvSpPr>
          <p:cNvPr id="22" name="Freeform: Shape 21">
            <a:extLst>
              <a:ext uri="{FF2B5EF4-FFF2-40B4-BE49-F238E27FC236}">
                <a16:creationId xmlns:a16="http://schemas.microsoft.com/office/drawing/2014/main" xmlns="" id="{C48405C5-8811-4566-AF6E-B71AABACCFD3}"/>
              </a:ext>
            </a:extLst>
          </p:cNvPr>
          <p:cNvSpPr/>
          <p:nvPr/>
        </p:nvSpPr>
        <p:spPr>
          <a:xfrm>
            <a:off x="2114939" y="1390263"/>
            <a:ext cx="1614196" cy="4516017"/>
          </a:xfrm>
          <a:custGeom>
            <a:avLst/>
            <a:gdLst>
              <a:gd name="connsiteX0" fmla="*/ 1296955 w 1614196"/>
              <a:gd name="connsiteY0" fmla="*/ 4516017 h 4516017"/>
              <a:gd name="connsiteX1" fmla="*/ 1296955 w 1614196"/>
              <a:gd name="connsiteY1" fmla="*/ 4226768 h 4516017"/>
              <a:gd name="connsiteX2" fmla="*/ 1287624 w 1614196"/>
              <a:gd name="connsiteY2" fmla="*/ 4105470 h 4516017"/>
              <a:gd name="connsiteX3" fmla="*/ 1296955 w 1614196"/>
              <a:gd name="connsiteY3" fmla="*/ 3881535 h 4516017"/>
              <a:gd name="connsiteX4" fmla="*/ 1231641 w 1614196"/>
              <a:gd name="connsiteY4" fmla="*/ 3554963 h 4516017"/>
              <a:gd name="connsiteX5" fmla="*/ 1175657 w 1614196"/>
              <a:gd name="connsiteY5" fmla="*/ 3387012 h 4516017"/>
              <a:gd name="connsiteX6" fmla="*/ 1082351 w 1614196"/>
              <a:gd name="connsiteY6" fmla="*/ 3237723 h 4516017"/>
              <a:gd name="connsiteX7" fmla="*/ 970383 w 1614196"/>
              <a:gd name="connsiteY7" fmla="*/ 3088433 h 4516017"/>
              <a:gd name="connsiteX8" fmla="*/ 858416 w 1614196"/>
              <a:gd name="connsiteY8" fmla="*/ 2948474 h 4516017"/>
              <a:gd name="connsiteX9" fmla="*/ 774441 w 1614196"/>
              <a:gd name="connsiteY9" fmla="*/ 2808515 h 4516017"/>
              <a:gd name="connsiteX10" fmla="*/ 765110 w 1614196"/>
              <a:gd name="connsiteY10" fmla="*/ 2584580 h 4516017"/>
              <a:gd name="connsiteX11" fmla="*/ 671804 w 1614196"/>
              <a:gd name="connsiteY11" fmla="*/ 2323323 h 4516017"/>
              <a:gd name="connsiteX12" fmla="*/ 541175 w 1614196"/>
              <a:gd name="connsiteY12" fmla="*/ 2062066 h 4516017"/>
              <a:gd name="connsiteX13" fmla="*/ 475861 w 1614196"/>
              <a:gd name="connsiteY13" fmla="*/ 1940768 h 4516017"/>
              <a:gd name="connsiteX14" fmla="*/ 363894 w 1614196"/>
              <a:gd name="connsiteY14" fmla="*/ 1838131 h 4516017"/>
              <a:gd name="connsiteX15" fmla="*/ 251926 w 1614196"/>
              <a:gd name="connsiteY15" fmla="*/ 1744825 h 4516017"/>
              <a:gd name="connsiteX16" fmla="*/ 177281 w 1614196"/>
              <a:gd name="connsiteY16" fmla="*/ 1623527 h 4516017"/>
              <a:gd name="connsiteX17" fmla="*/ 167951 w 1614196"/>
              <a:gd name="connsiteY17" fmla="*/ 1418253 h 4516017"/>
              <a:gd name="connsiteX18" fmla="*/ 102637 w 1614196"/>
              <a:gd name="connsiteY18" fmla="*/ 1250302 h 4516017"/>
              <a:gd name="connsiteX19" fmla="*/ 0 w 1614196"/>
              <a:gd name="connsiteY19" fmla="*/ 1138335 h 4516017"/>
              <a:gd name="connsiteX20" fmla="*/ 46653 w 1614196"/>
              <a:gd name="connsiteY20" fmla="*/ 998376 h 4516017"/>
              <a:gd name="connsiteX21" fmla="*/ 93306 w 1614196"/>
              <a:gd name="connsiteY21" fmla="*/ 951723 h 4516017"/>
              <a:gd name="connsiteX22" fmla="*/ 373224 w 1614196"/>
              <a:gd name="connsiteY22" fmla="*/ 849086 h 4516017"/>
              <a:gd name="connsiteX23" fmla="*/ 550506 w 1614196"/>
              <a:gd name="connsiteY23" fmla="*/ 718457 h 4516017"/>
              <a:gd name="connsiteX24" fmla="*/ 634481 w 1614196"/>
              <a:gd name="connsiteY24" fmla="*/ 690466 h 4516017"/>
              <a:gd name="connsiteX25" fmla="*/ 802432 w 1614196"/>
              <a:gd name="connsiteY25" fmla="*/ 606490 h 4516017"/>
              <a:gd name="connsiteX26" fmla="*/ 951722 w 1614196"/>
              <a:gd name="connsiteY26" fmla="*/ 531845 h 4516017"/>
              <a:gd name="connsiteX27" fmla="*/ 1091681 w 1614196"/>
              <a:gd name="connsiteY27" fmla="*/ 391886 h 4516017"/>
              <a:gd name="connsiteX28" fmla="*/ 1166326 w 1614196"/>
              <a:gd name="connsiteY28" fmla="*/ 242596 h 4516017"/>
              <a:gd name="connsiteX29" fmla="*/ 1343608 w 1614196"/>
              <a:gd name="connsiteY29" fmla="*/ 139959 h 4516017"/>
              <a:gd name="connsiteX30" fmla="*/ 1511559 w 1614196"/>
              <a:gd name="connsiteY30" fmla="*/ 46653 h 4516017"/>
              <a:gd name="connsiteX31" fmla="*/ 1614196 w 1614196"/>
              <a:gd name="connsiteY31" fmla="*/ 0 h 451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14196" h="4516017">
                <a:moveTo>
                  <a:pt x="1296955" y="4516017"/>
                </a:moveTo>
                <a:lnTo>
                  <a:pt x="1296955" y="4226768"/>
                </a:lnTo>
                <a:lnTo>
                  <a:pt x="1287624" y="4105470"/>
                </a:lnTo>
                <a:lnTo>
                  <a:pt x="1296955" y="3881535"/>
                </a:lnTo>
                <a:lnTo>
                  <a:pt x="1231641" y="3554963"/>
                </a:lnTo>
                <a:lnTo>
                  <a:pt x="1175657" y="3387012"/>
                </a:lnTo>
                <a:lnTo>
                  <a:pt x="1082351" y="3237723"/>
                </a:lnTo>
                <a:lnTo>
                  <a:pt x="970383" y="3088433"/>
                </a:lnTo>
                <a:lnTo>
                  <a:pt x="858416" y="2948474"/>
                </a:lnTo>
                <a:lnTo>
                  <a:pt x="774441" y="2808515"/>
                </a:lnTo>
                <a:lnTo>
                  <a:pt x="765110" y="2584580"/>
                </a:lnTo>
                <a:lnTo>
                  <a:pt x="671804" y="2323323"/>
                </a:lnTo>
                <a:lnTo>
                  <a:pt x="541175" y="2062066"/>
                </a:lnTo>
                <a:lnTo>
                  <a:pt x="475861" y="1940768"/>
                </a:lnTo>
                <a:lnTo>
                  <a:pt x="363894" y="1838131"/>
                </a:lnTo>
                <a:lnTo>
                  <a:pt x="251926" y="1744825"/>
                </a:lnTo>
                <a:lnTo>
                  <a:pt x="177281" y="1623527"/>
                </a:lnTo>
                <a:lnTo>
                  <a:pt x="167951" y="1418253"/>
                </a:lnTo>
                <a:lnTo>
                  <a:pt x="102637" y="1250302"/>
                </a:lnTo>
                <a:lnTo>
                  <a:pt x="0" y="1138335"/>
                </a:lnTo>
                <a:lnTo>
                  <a:pt x="46653" y="998376"/>
                </a:lnTo>
                <a:lnTo>
                  <a:pt x="93306" y="951723"/>
                </a:lnTo>
                <a:lnTo>
                  <a:pt x="373224" y="849086"/>
                </a:lnTo>
                <a:lnTo>
                  <a:pt x="550506" y="718457"/>
                </a:lnTo>
                <a:cubicBezTo>
                  <a:pt x="628063" y="689374"/>
                  <a:pt x="598577" y="690466"/>
                  <a:pt x="634481" y="690466"/>
                </a:cubicBezTo>
                <a:lnTo>
                  <a:pt x="802432" y="606490"/>
                </a:lnTo>
                <a:lnTo>
                  <a:pt x="951722" y="531845"/>
                </a:lnTo>
                <a:lnTo>
                  <a:pt x="1091681" y="391886"/>
                </a:lnTo>
                <a:lnTo>
                  <a:pt x="1166326" y="242596"/>
                </a:lnTo>
                <a:lnTo>
                  <a:pt x="1343608" y="139959"/>
                </a:lnTo>
                <a:lnTo>
                  <a:pt x="1511559" y="46653"/>
                </a:lnTo>
                <a:lnTo>
                  <a:pt x="1614196" y="0"/>
                </a:lnTo>
              </a:path>
            </a:pathLst>
          </a:custGeom>
          <a:noFill/>
          <a:ln w="60325">
            <a:solidFill>
              <a:schemeClr val="tx1">
                <a:alpha val="50000"/>
              </a:schemeClr>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3" name="Freeform: Shape 22">
            <a:extLst>
              <a:ext uri="{FF2B5EF4-FFF2-40B4-BE49-F238E27FC236}">
                <a16:creationId xmlns:a16="http://schemas.microsoft.com/office/drawing/2014/main" xmlns="" id="{6663F669-702A-4933-B3C1-2255C0259971}"/>
              </a:ext>
            </a:extLst>
          </p:cNvPr>
          <p:cNvSpPr/>
          <p:nvPr/>
        </p:nvSpPr>
        <p:spPr>
          <a:xfrm>
            <a:off x="371913" y="3070373"/>
            <a:ext cx="5226341" cy="1753299"/>
          </a:xfrm>
          <a:custGeom>
            <a:avLst/>
            <a:gdLst>
              <a:gd name="connsiteX0" fmla="*/ 0 w 5226341"/>
              <a:gd name="connsiteY0" fmla="*/ 1753299 h 1753299"/>
              <a:gd name="connsiteX1" fmla="*/ 343949 w 5226341"/>
              <a:gd name="connsiteY1" fmla="*/ 1501629 h 1753299"/>
              <a:gd name="connsiteX2" fmla="*/ 578840 w 5226341"/>
              <a:gd name="connsiteY2" fmla="*/ 1442906 h 1753299"/>
              <a:gd name="connsiteX3" fmla="*/ 1241571 w 5226341"/>
              <a:gd name="connsiteY3" fmla="*/ 1459684 h 1753299"/>
              <a:gd name="connsiteX4" fmla="*/ 1434517 w 5226341"/>
              <a:gd name="connsiteY4" fmla="*/ 1350627 h 1753299"/>
              <a:gd name="connsiteX5" fmla="*/ 2013358 w 5226341"/>
              <a:gd name="connsiteY5" fmla="*/ 1048623 h 1753299"/>
              <a:gd name="connsiteX6" fmla="*/ 2365695 w 5226341"/>
              <a:gd name="connsiteY6" fmla="*/ 989901 h 1753299"/>
              <a:gd name="connsiteX7" fmla="*/ 2466363 w 5226341"/>
              <a:gd name="connsiteY7" fmla="*/ 964734 h 1753299"/>
              <a:gd name="connsiteX8" fmla="*/ 2650921 w 5226341"/>
              <a:gd name="connsiteY8" fmla="*/ 922789 h 1753299"/>
              <a:gd name="connsiteX9" fmla="*/ 2751589 w 5226341"/>
              <a:gd name="connsiteY9" fmla="*/ 780176 h 1753299"/>
              <a:gd name="connsiteX10" fmla="*/ 2835479 w 5226341"/>
              <a:gd name="connsiteY10" fmla="*/ 763398 h 1753299"/>
              <a:gd name="connsiteX11" fmla="*/ 2961314 w 5226341"/>
              <a:gd name="connsiteY11" fmla="*/ 713064 h 1753299"/>
              <a:gd name="connsiteX12" fmla="*/ 3028426 w 5226341"/>
              <a:gd name="connsiteY12" fmla="*/ 578840 h 1753299"/>
              <a:gd name="connsiteX13" fmla="*/ 3238150 w 5226341"/>
              <a:gd name="connsiteY13" fmla="*/ 520117 h 1753299"/>
              <a:gd name="connsiteX14" fmla="*/ 3338818 w 5226341"/>
              <a:gd name="connsiteY14" fmla="*/ 461394 h 1753299"/>
              <a:gd name="connsiteX15" fmla="*/ 3422708 w 5226341"/>
              <a:gd name="connsiteY15" fmla="*/ 427838 h 1753299"/>
              <a:gd name="connsiteX16" fmla="*/ 3624044 w 5226341"/>
              <a:gd name="connsiteY16" fmla="*/ 377504 h 1753299"/>
              <a:gd name="connsiteX17" fmla="*/ 3716323 w 5226341"/>
              <a:gd name="connsiteY17" fmla="*/ 343948 h 1753299"/>
              <a:gd name="connsiteX18" fmla="*/ 3825380 w 5226341"/>
              <a:gd name="connsiteY18" fmla="*/ 192946 h 1753299"/>
              <a:gd name="connsiteX19" fmla="*/ 4110605 w 5226341"/>
              <a:gd name="connsiteY19" fmla="*/ 83890 h 1753299"/>
              <a:gd name="connsiteX20" fmla="*/ 4261607 w 5226341"/>
              <a:gd name="connsiteY20" fmla="*/ 0 h 1753299"/>
              <a:gd name="connsiteX21" fmla="*/ 4429387 w 5226341"/>
              <a:gd name="connsiteY21" fmla="*/ 67112 h 1753299"/>
              <a:gd name="connsiteX22" fmla="*/ 4530055 w 5226341"/>
              <a:gd name="connsiteY22" fmla="*/ 142612 h 1753299"/>
              <a:gd name="connsiteX23" fmla="*/ 4697835 w 5226341"/>
              <a:gd name="connsiteY23" fmla="*/ 201335 h 1753299"/>
              <a:gd name="connsiteX24" fmla="*/ 4865615 w 5226341"/>
              <a:gd name="connsiteY24" fmla="*/ 234891 h 1753299"/>
              <a:gd name="connsiteX25" fmla="*/ 5008227 w 5226341"/>
              <a:gd name="connsiteY25" fmla="*/ 142612 h 1753299"/>
              <a:gd name="connsiteX26" fmla="*/ 5108895 w 5226341"/>
              <a:gd name="connsiteY26" fmla="*/ 75501 h 1753299"/>
              <a:gd name="connsiteX27" fmla="*/ 5226341 w 5226341"/>
              <a:gd name="connsiteY27" fmla="*/ 16778 h 1753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26341" h="1753299">
                <a:moveTo>
                  <a:pt x="0" y="1753299"/>
                </a:moveTo>
                <a:lnTo>
                  <a:pt x="343949" y="1501629"/>
                </a:lnTo>
                <a:lnTo>
                  <a:pt x="578840" y="1442906"/>
                </a:lnTo>
                <a:lnTo>
                  <a:pt x="1241571" y="1459684"/>
                </a:lnTo>
                <a:lnTo>
                  <a:pt x="1434517" y="1350627"/>
                </a:lnTo>
                <a:lnTo>
                  <a:pt x="2013358" y="1048623"/>
                </a:lnTo>
                <a:lnTo>
                  <a:pt x="2365695" y="989901"/>
                </a:lnTo>
                <a:lnTo>
                  <a:pt x="2466363" y="964734"/>
                </a:lnTo>
                <a:lnTo>
                  <a:pt x="2650921" y="922789"/>
                </a:lnTo>
                <a:lnTo>
                  <a:pt x="2751589" y="780176"/>
                </a:lnTo>
                <a:lnTo>
                  <a:pt x="2835479" y="763398"/>
                </a:lnTo>
                <a:lnTo>
                  <a:pt x="2961314" y="713064"/>
                </a:lnTo>
                <a:lnTo>
                  <a:pt x="3028426" y="578840"/>
                </a:lnTo>
                <a:lnTo>
                  <a:pt x="3238150" y="520117"/>
                </a:lnTo>
                <a:lnTo>
                  <a:pt x="3338818" y="461394"/>
                </a:lnTo>
                <a:lnTo>
                  <a:pt x="3422708" y="427838"/>
                </a:lnTo>
                <a:lnTo>
                  <a:pt x="3624044" y="377504"/>
                </a:lnTo>
                <a:lnTo>
                  <a:pt x="3716323" y="343948"/>
                </a:lnTo>
                <a:lnTo>
                  <a:pt x="3825380" y="192946"/>
                </a:lnTo>
                <a:lnTo>
                  <a:pt x="4110605" y="83890"/>
                </a:lnTo>
                <a:lnTo>
                  <a:pt x="4261607" y="0"/>
                </a:lnTo>
                <a:lnTo>
                  <a:pt x="4429387" y="67112"/>
                </a:lnTo>
                <a:lnTo>
                  <a:pt x="4530055" y="142612"/>
                </a:lnTo>
                <a:lnTo>
                  <a:pt x="4697835" y="201335"/>
                </a:lnTo>
                <a:lnTo>
                  <a:pt x="4865615" y="234891"/>
                </a:lnTo>
                <a:lnTo>
                  <a:pt x="5008227" y="142612"/>
                </a:lnTo>
                <a:lnTo>
                  <a:pt x="5108895" y="75501"/>
                </a:lnTo>
                <a:lnTo>
                  <a:pt x="5226341" y="16778"/>
                </a:lnTo>
              </a:path>
            </a:pathLst>
          </a:custGeom>
          <a:noFill/>
          <a:ln w="127000">
            <a:solidFill>
              <a:schemeClr val="tx1">
                <a:alpha val="50000"/>
              </a:schemeClr>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Rectangle 23">
            <a:extLst>
              <a:ext uri="{FF2B5EF4-FFF2-40B4-BE49-F238E27FC236}">
                <a16:creationId xmlns:a16="http://schemas.microsoft.com/office/drawing/2014/main" xmlns="" id="{0BD126A0-D432-477E-93FC-32C981BB2733}"/>
              </a:ext>
            </a:extLst>
          </p:cNvPr>
          <p:cNvSpPr/>
          <p:nvPr/>
        </p:nvSpPr>
        <p:spPr>
          <a:xfrm>
            <a:off x="0" y="0"/>
            <a:ext cx="9144000" cy="685800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25" name="Text Box 1">
            <a:extLst>
              <a:ext uri="{FF2B5EF4-FFF2-40B4-BE49-F238E27FC236}">
                <a16:creationId xmlns:a16="http://schemas.microsoft.com/office/drawing/2014/main" xmlns="" id="{314EBBEA-363D-410C-887F-08FD53AF2AAE}"/>
              </a:ext>
            </a:extLst>
          </p:cNvPr>
          <p:cNvSpPr txBox="1"/>
          <p:nvPr/>
        </p:nvSpPr>
        <p:spPr>
          <a:xfrm>
            <a:off x="6105612" y="4283266"/>
            <a:ext cx="2910923" cy="78639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change?</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US" sz="643" dirty="0"/>
              <a:t>Expand knowledge and Green Economy activities in appropriate and </a:t>
            </a:r>
            <a:r>
              <a:rPr lang="en-US" sz="643" dirty="0" err="1"/>
              <a:t>centralised</a:t>
            </a:r>
            <a:r>
              <a:rPr lang="en-US" sz="643" dirty="0"/>
              <a:t> locations that relate to existing settlements</a:t>
            </a:r>
          </a:p>
          <a:p>
            <a:pPr marL="126999" indent="-117928" algn="just">
              <a:buFont typeface="+mj-lt"/>
              <a:buAutoNum type="arabicPeriod"/>
              <a:tabLst>
                <a:tab pos="326571" algn="l"/>
              </a:tabLst>
            </a:pPr>
            <a:r>
              <a:rPr lang="en-US" sz="643" dirty="0"/>
              <a:t>To expand the production of local food security through intensive agriculture practices (vertical farming)</a:t>
            </a:r>
          </a:p>
          <a:p>
            <a:pPr marL="126999" indent="-117928" algn="just">
              <a:buFont typeface="+mj-lt"/>
              <a:buAutoNum type="arabicPeriod"/>
              <a:tabLst>
                <a:tab pos="326571" algn="l"/>
              </a:tabLst>
            </a:pPr>
            <a:r>
              <a:rPr lang="en-US" sz="643" dirty="0">
                <a:solidFill>
                  <a:srgbClr val="000000"/>
                </a:solidFill>
                <a:latin typeface="AQRPXQ+Avenir-Book"/>
              </a:rPr>
              <a:t>The promote and support collection/distribution networks proposed in the district Rural Development Plan.</a:t>
            </a:r>
            <a:endParaRPr lang="en-GB" sz="643" dirty="0">
              <a:solidFill>
                <a:srgbClr val="000000"/>
              </a:solidFill>
              <a:latin typeface="AQRPXQ+Avenir-Book"/>
            </a:endParaRPr>
          </a:p>
        </p:txBody>
      </p:sp>
      <p:sp>
        <p:nvSpPr>
          <p:cNvPr id="26" name="Text Box 1">
            <a:extLst>
              <a:ext uri="{FF2B5EF4-FFF2-40B4-BE49-F238E27FC236}">
                <a16:creationId xmlns:a16="http://schemas.microsoft.com/office/drawing/2014/main" xmlns="" id="{DEFE4FAA-286E-4312-80A9-27DFE919DE40}"/>
              </a:ext>
            </a:extLst>
          </p:cNvPr>
          <p:cNvSpPr txBox="1"/>
          <p:nvPr/>
        </p:nvSpPr>
        <p:spPr>
          <a:xfrm>
            <a:off x="6105612" y="3479666"/>
            <a:ext cx="2910923" cy="68943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to be protected?</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Existing infrastructure (maintenance)</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Sensitive interface between rural and urban landscapes from potentially insensitive uses and infrastructure</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Significant townscapes and public places, including river frontages.</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Ecosystems</a:t>
            </a:r>
          </a:p>
        </p:txBody>
      </p:sp>
      <p:sp>
        <p:nvSpPr>
          <p:cNvPr id="27" name="Text Box 1">
            <a:extLst>
              <a:ext uri="{FF2B5EF4-FFF2-40B4-BE49-F238E27FC236}">
                <a16:creationId xmlns:a16="http://schemas.microsoft.com/office/drawing/2014/main" xmlns="" id="{D8474C72-F525-4193-8D36-F9F505099E85}"/>
              </a:ext>
            </a:extLst>
          </p:cNvPr>
          <p:cNvSpPr txBox="1"/>
          <p:nvPr/>
        </p:nvSpPr>
        <p:spPr>
          <a:xfrm>
            <a:off x="6105614" y="5182266"/>
            <a:ext cx="2904119" cy="81551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GB"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new development is required?</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Facilitate new opportunities for smaller scaled industries within existing industrial areas</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Development of Wi-Fi towers or other alternative broadband access infrastructure in areas with limited access (especially areas affected by the SAROA initiative)</a:t>
            </a:r>
            <a:endParaRPr lang="en-GB" sz="643" dirty="0">
              <a:solidFill>
                <a:srgbClr val="000000"/>
              </a:solidFill>
              <a:latin typeface="Calibri" panose="020F0502020204030204" pitchFamily="34" charset="0"/>
              <a:cs typeface="Arial" panose="020B0604020202020204" pitchFamily="34" charset="0"/>
            </a:endParaRPr>
          </a:p>
        </p:txBody>
      </p:sp>
      <p:sp>
        <p:nvSpPr>
          <p:cNvPr id="28" name="TextBox 27">
            <a:extLst>
              <a:ext uri="{FF2B5EF4-FFF2-40B4-BE49-F238E27FC236}">
                <a16:creationId xmlns:a16="http://schemas.microsoft.com/office/drawing/2014/main" xmlns="" id="{7D424ADA-9A92-4243-9299-23C8364A0684}"/>
              </a:ext>
            </a:extLst>
          </p:cNvPr>
          <p:cNvSpPr txBox="1"/>
          <p:nvPr/>
        </p:nvSpPr>
        <p:spPr>
          <a:xfrm>
            <a:off x="6099775" y="786055"/>
            <a:ext cx="2909959"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INFRASTRUCTURE</a:t>
            </a:r>
          </a:p>
          <a:p>
            <a:pPr marL="60098" indent="-60098">
              <a:buFont typeface="Arial" panose="020B0604020202020204" pitchFamily="34" charset="0"/>
              <a:buChar char="•"/>
            </a:pPr>
            <a:r>
              <a:rPr lang="en-US" sz="643" dirty="0"/>
              <a:t>Understand infrastructure requirements and locational preferences for technological  and Agri-processing and provide infrastructure requirements accordingly</a:t>
            </a:r>
            <a:endParaRPr lang="en-ZA" sz="643" dirty="0"/>
          </a:p>
        </p:txBody>
      </p:sp>
      <p:sp>
        <p:nvSpPr>
          <p:cNvPr id="29" name="TextBox 28">
            <a:extLst>
              <a:ext uri="{FF2B5EF4-FFF2-40B4-BE49-F238E27FC236}">
                <a16:creationId xmlns:a16="http://schemas.microsoft.com/office/drawing/2014/main" xmlns="" id="{84F43847-A35A-4DD0-B5C0-4A19F0AA9FAA}"/>
              </a:ext>
            </a:extLst>
          </p:cNvPr>
          <p:cNvSpPr txBox="1"/>
          <p:nvPr/>
        </p:nvSpPr>
        <p:spPr>
          <a:xfrm>
            <a:off x="6098809" y="1390262"/>
            <a:ext cx="2926507" cy="422103"/>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TRANSPORT</a:t>
            </a:r>
          </a:p>
          <a:p>
            <a:pPr marL="60098" indent="-60098">
              <a:buFont typeface="Arial" panose="020B0604020202020204" pitchFamily="34" charset="0"/>
              <a:buChar char="•"/>
            </a:pPr>
            <a:r>
              <a:rPr lang="en-GB" sz="643" dirty="0"/>
              <a:t>Ensure adequate maintenance and refurbishment of main roads to allow for the smooth transportation of goods via the municipal region</a:t>
            </a:r>
          </a:p>
        </p:txBody>
      </p:sp>
      <p:sp>
        <p:nvSpPr>
          <p:cNvPr id="30" name="TextBox 29">
            <a:extLst>
              <a:ext uri="{FF2B5EF4-FFF2-40B4-BE49-F238E27FC236}">
                <a16:creationId xmlns:a16="http://schemas.microsoft.com/office/drawing/2014/main" xmlns="" id="{D49AFFB6-CD77-4B63-9B1C-BB164F449480}"/>
              </a:ext>
            </a:extLst>
          </p:cNvPr>
          <p:cNvSpPr txBox="1"/>
          <p:nvPr/>
        </p:nvSpPr>
        <p:spPr>
          <a:xfrm>
            <a:off x="6105614" y="1895532"/>
            <a:ext cx="2926505" cy="619978"/>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ECONOMY</a:t>
            </a:r>
          </a:p>
          <a:p>
            <a:pPr marL="60098" indent="-60098">
              <a:buFont typeface="Arial" panose="020B0604020202020204" pitchFamily="34" charset="0"/>
              <a:buChar char="•"/>
            </a:pPr>
            <a:r>
              <a:rPr lang="en-US" sz="643" dirty="0"/>
              <a:t>Formulate and promote incentives that will attract both green and knowledge economy projects and initiatives</a:t>
            </a:r>
          </a:p>
          <a:p>
            <a:pPr marL="60098" indent="-60098">
              <a:buFont typeface="Arial" panose="020B0604020202020204" pitchFamily="34" charset="0"/>
              <a:buChar char="•"/>
            </a:pPr>
            <a:r>
              <a:rPr lang="en-US" sz="643" dirty="0"/>
              <a:t>To build on the potential opportunities that are evident from the SAROA initiative to access fast broadband</a:t>
            </a:r>
            <a:endParaRPr lang="en-ZA" sz="643" dirty="0"/>
          </a:p>
        </p:txBody>
      </p:sp>
      <p:sp>
        <p:nvSpPr>
          <p:cNvPr id="31" name="TextBox 30">
            <a:extLst>
              <a:ext uri="{FF2B5EF4-FFF2-40B4-BE49-F238E27FC236}">
                <a16:creationId xmlns:a16="http://schemas.microsoft.com/office/drawing/2014/main" xmlns="" id="{ABE9D4D2-3BAE-49B8-B5D9-63A3FBE07CFF}"/>
              </a:ext>
            </a:extLst>
          </p:cNvPr>
          <p:cNvSpPr txBox="1"/>
          <p:nvPr/>
        </p:nvSpPr>
        <p:spPr>
          <a:xfrm>
            <a:off x="6105610" y="2598679"/>
            <a:ext cx="2926507" cy="718915"/>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HERITAGE</a:t>
            </a:r>
          </a:p>
          <a:p>
            <a:pPr marL="60098" indent="-60098">
              <a:buFont typeface="Arial" panose="020B0604020202020204" pitchFamily="34" charset="0"/>
              <a:buChar char="•"/>
            </a:pPr>
            <a:r>
              <a:rPr lang="en-GB" sz="643" dirty="0"/>
              <a:t>Investigate the refurbishment, re-development of old railway infrastructure (e.g. old railway stations can be used for tourism development, steam train routes)</a:t>
            </a:r>
          </a:p>
          <a:p>
            <a:pPr marL="60098" indent="-60098">
              <a:buFont typeface="Arial" panose="020B0604020202020204" pitchFamily="34" charset="0"/>
              <a:buChar char="•"/>
            </a:pPr>
            <a:r>
              <a:rPr lang="en-GB" sz="643" dirty="0"/>
              <a:t>Telecommunication structures should be developed to match or accommodate the karoo architectural build style</a:t>
            </a:r>
            <a:endParaRPr lang="en-ZA" sz="643" dirty="0"/>
          </a:p>
        </p:txBody>
      </p:sp>
      <p:sp>
        <p:nvSpPr>
          <p:cNvPr id="32" name="Rectangle 31">
            <a:extLst>
              <a:ext uri="{FF2B5EF4-FFF2-40B4-BE49-F238E27FC236}">
                <a16:creationId xmlns:a16="http://schemas.microsoft.com/office/drawing/2014/main" xmlns="" id="{292E9289-F749-41F1-8256-A867D79E9150}"/>
              </a:ext>
            </a:extLst>
          </p:cNvPr>
          <p:cNvSpPr/>
          <p:nvPr/>
        </p:nvSpPr>
        <p:spPr>
          <a:xfrm>
            <a:off x="99134" y="6195062"/>
            <a:ext cx="8941739" cy="598497"/>
          </a:xfrm>
          <a:prstGeom prst="rect">
            <a:avLst/>
          </a:prstGeom>
          <a:solidFill>
            <a:schemeClr val="accent6">
              <a:lumMod val="75000"/>
            </a:schemeClr>
          </a:solidFill>
        </p:spPr>
        <p:txBody>
          <a:bodyPr wrap="square">
            <a:spAutoFit/>
          </a:bodyPr>
          <a:lstStyle/>
          <a:p>
            <a:pPr algn="just"/>
            <a:r>
              <a:rPr lang="en-GB" sz="1715" b="1" dirty="0">
                <a:solidFill>
                  <a:schemeClr val="bg1"/>
                </a:solidFill>
              </a:rPr>
              <a:t>ENHANCE LOCAL CONNECTIVITY</a:t>
            </a:r>
          </a:p>
          <a:p>
            <a:pPr algn="just"/>
            <a:r>
              <a:rPr lang="en-US" sz="787" dirty="0">
                <a:solidFill>
                  <a:schemeClr val="bg1"/>
                </a:solidFill>
              </a:rPr>
              <a:t>Promoting Kareeberg as a regional astronomy and tourism hub through strengthening its position within the regional distribution network and unlocking key economic drivers. </a:t>
            </a:r>
            <a:r>
              <a:rPr lang="en-US" sz="787" dirty="0" err="1">
                <a:solidFill>
                  <a:schemeClr val="bg1"/>
                </a:solidFill>
              </a:rPr>
              <a:t>Minimising</a:t>
            </a:r>
            <a:r>
              <a:rPr lang="en-US" sz="787" dirty="0">
                <a:solidFill>
                  <a:schemeClr val="bg1"/>
                </a:solidFill>
              </a:rPr>
              <a:t> the ecological impacts of logistics through intermodal freight and transport systems and green economy initiatives while strengthening local economic supply chains.</a:t>
            </a:r>
            <a:endParaRPr lang="en-ZA" sz="787" dirty="0">
              <a:solidFill>
                <a:schemeClr val="bg1"/>
              </a:solidFill>
            </a:endParaRPr>
          </a:p>
        </p:txBody>
      </p:sp>
      <p:sp>
        <p:nvSpPr>
          <p:cNvPr id="33" name="TextBox 32">
            <a:extLst>
              <a:ext uri="{FF2B5EF4-FFF2-40B4-BE49-F238E27FC236}">
                <a16:creationId xmlns:a16="http://schemas.microsoft.com/office/drawing/2014/main" xmlns="" id="{3F888AC7-A2E0-42C8-A7DF-90C8B89677E9}"/>
              </a:ext>
            </a:extLst>
          </p:cNvPr>
          <p:cNvSpPr txBox="1"/>
          <p:nvPr/>
        </p:nvSpPr>
        <p:spPr>
          <a:xfrm rot="16200000">
            <a:off x="4987012" y="4647389"/>
            <a:ext cx="1841850" cy="290401"/>
          </a:xfrm>
          <a:prstGeom prst="rect">
            <a:avLst/>
          </a:prstGeom>
          <a:noFill/>
        </p:spPr>
        <p:txBody>
          <a:bodyPr wrap="none" rtlCol="0">
            <a:spAutoFit/>
          </a:bodyPr>
          <a:lstStyle/>
          <a:p>
            <a:pPr algn="ctr"/>
            <a:r>
              <a:rPr lang="en-US" sz="1287" b="1" dirty="0"/>
              <a:t>STRATEGIC STATEMENTS</a:t>
            </a:r>
            <a:endParaRPr lang="en-ZA" sz="1287" b="1" dirty="0"/>
          </a:p>
        </p:txBody>
      </p:sp>
      <p:sp>
        <p:nvSpPr>
          <p:cNvPr id="34" name="Oval 33">
            <a:extLst>
              <a:ext uri="{FF2B5EF4-FFF2-40B4-BE49-F238E27FC236}">
                <a16:creationId xmlns:a16="http://schemas.microsoft.com/office/drawing/2014/main" xmlns="" id="{BFB7BF42-292D-44E3-A81D-2FEE2F5C3FB6}"/>
              </a:ext>
            </a:extLst>
          </p:cNvPr>
          <p:cNvSpPr/>
          <p:nvPr/>
        </p:nvSpPr>
        <p:spPr>
          <a:xfrm>
            <a:off x="2586701" y="3723646"/>
            <a:ext cx="505448" cy="510025"/>
          </a:xfrm>
          <a:prstGeom prst="ellipse">
            <a:avLst/>
          </a:prstGeom>
          <a:noFill/>
          <a:ln w="47625">
            <a:solidFill>
              <a:schemeClr val="accent6">
                <a:lumMod val="50000"/>
                <a:alpha val="90000"/>
              </a:schemeClr>
            </a:solidFil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35" name="Oval 34">
            <a:extLst>
              <a:ext uri="{FF2B5EF4-FFF2-40B4-BE49-F238E27FC236}">
                <a16:creationId xmlns:a16="http://schemas.microsoft.com/office/drawing/2014/main" xmlns="" id="{3E0E0BBE-69FE-41ED-9ABE-B443CF750E76}"/>
              </a:ext>
            </a:extLst>
          </p:cNvPr>
          <p:cNvSpPr/>
          <p:nvPr/>
        </p:nvSpPr>
        <p:spPr>
          <a:xfrm>
            <a:off x="4502891" y="2902553"/>
            <a:ext cx="309384" cy="321075"/>
          </a:xfrm>
          <a:prstGeom prst="ellipse">
            <a:avLst/>
          </a:prstGeom>
          <a:noFill/>
          <a:ln w="47625">
            <a:solidFill>
              <a:schemeClr val="accent6">
                <a:lumMod val="50000"/>
                <a:alpha val="90000"/>
              </a:schemeClr>
            </a:solidFil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36" name="Oval 35">
            <a:extLst>
              <a:ext uri="{FF2B5EF4-FFF2-40B4-BE49-F238E27FC236}">
                <a16:creationId xmlns:a16="http://schemas.microsoft.com/office/drawing/2014/main" xmlns="" id="{4CD75CAE-8262-44A8-A3B3-93D588134686}"/>
              </a:ext>
            </a:extLst>
          </p:cNvPr>
          <p:cNvSpPr/>
          <p:nvPr/>
        </p:nvSpPr>
        <p:spPr>
          <a:xfrm>
            <a:off x="1960412" y="2319644"/>
            <a:ext cx="309384" cy="321075"/>
          </a:xfrm>
          <a:prstGeom prst="ellipse">
            <a:avLst/>
          </a:prstGeom>
          <a:noFill/>
          <a:ln w="47625">
            <a:solidFill>
              <a:schemeClr val="accent6">
                <a:lumMod val="50000"/>
                <a:alpha val="90000"/>
              </a:schemeClr>
            </a:solidFil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37" name="TextBox 36">
            <a:extLst>
              <a:ext uri="{FF2B5EF4-FFF2-40B4-BE49-F238E27FC236}">
                <a16:creationId xmlns:a16="http://schemas.microsoft.com/office/drawing/2014/main" xmlns="" id="{A924BBAF-3205-404C-9513-92A44E1F468F}"/>
              </a:ext>
            </a:extLst>
          </p:cNvPr>
          <p:cNvSpPr txBox="1"/>
          <p:nvPr/>
        </p:nvSpPr>
        <p:spPr>
          <a:xfrm rot="16200000">
            <a:off x="4779706" y="1354105"/>
            <a:ext cx="2254399" cy="290401"/>
          </a:xfrm>
          <a:prstGeom prst="rect">
            <a:avLst/>
          </a:prstGeom>
          <a:noFill/>
        </p:spPr>
        <p:txBody>
          <a:bodyPr wrap="none" rtlCol="0">
            <a:spAutoFit/>
          </a:bodyPr>
          <a:lstStyle/>
          <a:p>
            <a:pPr algn="ctr"/>
            <a:r>
              <a:rPr lang="en-US" sz="1287" b="1" dirty="0"/>
              <a:t>DEVELOPMENT IMPLICATIONS</a:t>
            </a:r>
            <a:endParaRPr lang="en-ZA" sz="1287" b="1" dirty="0"/>
          </a:p>
        </p:txBody>
      </p:sp>
      <p:sp>
        <p:nvSpPr>
          <p:cNvPr id="38" name="TextBox 37">
            <a:extLst>
              <a:ext uri="{FF2B5EF4-FFF2-40B4-BE49-F238E27FC236}">
                <a16:creationId xmlns:a16="http://schemas.microsoft.com/office/drawing/2014/main" xmlns="" id="{BE10DF39-EF02-47DD-9694-526C530016DE}"/>
              </a:ext>
            </a:extLst>
          </p:cNvPr>
          <p:cNvSpPr txBox="1"/>
          <p:nvPr/>
        </p:nvSpPr>
        <p:spPr>
          <a:xfrm>
            <a:off x="6099798" y="105438"/>
            <a:ext cx="2909935" cy="619978"/>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LAND USE</a:t>
            </a:r>
          </a:p>
          <a:p>
            <a:pPr marL="60098" indent="-60098">
              <a:buFont typeface="Arial" panose="020B0604020202020204" pitchFamily="34" charset="0"/>
              <a:buChar char="•"/>
            </a:pPr>
            <a:r>
              <a:rPr lang="en-GB" sz="643" dirty="0"/>
              <a:t>To accommodate transportation uses at growth centres – logistics facilities</a:t>
            </a:r>
          </a:p>
          <a:p>
            <a:pPr marL="60098" indent="-60098">
              <a:buFont typeface="Arial" panose="020B0604020202020204" pitchFamily="34" charset="0"/>
              <a:buChar char="•"/>
            </a:pPr>
            <a:r>
              <a:rPr lang="en-GB" sz="643" dirty="0"/>
              <a:t>To support applications for a telecommunication mast (Wi-Fi Towers and other) as a secondary use application (where in line with the SDF)</a:t>
            </a:r>
          </a:p>
          <a:p>
            <a:pPr marL="60098" indent="-60098">
              <a:buFont typeface="Arial" panose="020B0604020202020204" pitchFamily="34" charset="0"/>
              <a:buChar char="•"/>
            </a:pPr>
            <a:r>
              <a:rPr lang="en-GB" sz="643" dirty="0"/>
              <a:t>To support the development of public transport orientated land uses</a:t>
            </a:r>
            <a:endParaRPr lang="en-ZA" sz="643" dirty="0"/>
          </a:p>
        </p:txBody>
      </p:sp>
      <p:pic>
        <p:nvPicPr>
          <p:cNvPr id="39" name="Picture 38">
            <a:extLst>
              <a:ext uri="{FF2B5EF4-FFF2-40B4-BE49-F238E27FC236}">
                <a16:creationId xmlns:a16="http://schemas.microsoft.com/office/drawing/2014/main" xmlns="" id="{957A1E4E-5823-40CF-A3E7-EDF74768EFB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946" t="77178" r="32952" b="3651"/>
          <a:stretch/>
        </p:blipFill>
        <p:spPr>
          <a:xfrm>
            <a:off x="117699" y="135226"/>
            <a:ext cx="2902071" cy="1265981"/>
          </a:xfrm>
          <a:prstGeom prst="rect">
            <a:avLst/>
          </a:prstGeom>
          <a:effectLst>
            <a:glow rad="101600">
              <a:schemeClr val="tx1">
                <a:alpha val="60000"/>
              </a:schemeClr>
            </a:glow>
          </a:effectLst>
        </p:spPr>
      </p:pic>
      <p:sp>
        <p:nvSpPr>
          <p:cNvPr id="40" name="TextBox 39">
            <a:extLst>
              <a:ext uri="{FF2B5EF4-FFF2-40B4-BE49-F238E27FC236}">
                <a16:creationId xmlns:a16="http://schemas.microsoft.com/office/drawing/2014/main" xmlns="" id="{AEF2249D-DE74-45EC-A503-EE3E084887B7}"/>
              </a:ext>
            </a:extLst>
          </p:cNvPr>
          <p:cNvSpPr txBox="1"/>
          <p:nvPr/>
        </p:nvSpPr>
        <p:spPr>
          <a:xfrm>
            <a:off x="2489801" y="3701658"/>
            <a:ext cx="1018164" cy="276999"/>
          </a:xfrm>
          <a:prstGeom prst="rect">
            <a:avLst/>
          </a:prstGeom>
          <a:noFill/>
        </p:spPr>
        <p:txBody>
          <a:bodyPr wrap="none" rtlCol="0">
            <a:spAutoFit/>
          </a:bodyPr>
          <a:lstStyle/>
          <a:p>
            <a:r>
              <a:rPr lang="en-US" sz="1200" b="1" dirty="0">
                <a:effectLst>
                  <a:glow rad="101600">
                    <a:schemeClr val="bg1">
                      <a:alpha val="60000"/>
                    </a:schemeClr>
                  </a:glow>
                </a:effectLst>
              </a:rPr>
              <a:t>CARNARVON</a:t>
            </a:r>
            <a:endParaRPr lang="en-ZA" sz="1200" b="1" dirty="0">
              <a:effectLst>
                <a:glow rad="101600">
                  <a:schemeClr val="bg1">
                    <a:alpha val="60000"/>
                  </a:schemeClr>
                </a:glow>
              </a:effectLst>
            </a:endParaRPr>
          </a:p>
        </p:txBody>
      </p:sp>
      <p:pic>
        <p:nvPicPr>
          <p:cNvPr id="41" name="Graphic 40" descr="Satellite dish">
            <a:extLst>
              <a:ext uri="{FF2B5EF4-FFF2-40B4-BE49-F238E27FC236}">
                <a16:creationId xmlns:a16="http://schemas.microsoft.com/office/drawing/2014/main" xmlns="" id="{EEE72CAD-85D6-45BC-A5AD-A6DE9E36A88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987563" y="3072133"/>
            <a:ext cx="511729" cy="511729"/>
          </a:xfrm>
          <a:prstGeom prst="rect">
            <a:avLst/>
          </a:prstGeom>
          <a:effectLst>
            <a:glow rad="50800">
              <a:schemeClr val="tx1">
                <a:alpha val="60000"/>
              </a:schemeClr>
            </a:glow>
          </a:effectLst>
        </p:spPr>
      </p:pic>
      <p:sp>
        <p:nvSpPr>
          <p:cNvPr id="42" name="TextBox 41">
            <a:extLst>
              <a:ext uri="{FF2B5EF4-FFF2-40B4-BE49-F238E27FC236}">
                <a16:creationId xmlns:a16="http://schemas.microsoft.com/office/drawing/2014/main" xmlns="" id="{B7ECE418-5AE4-408F-A3B5-A49445282AD9}"/>
              </a:ext>
            </a:extLst>
          </p:cNvPr>
          <p:cNvSpPr txBox="1"/>
          <p:nvPr/>
        </p:nvSpPr>
        <p:spPr>
          <a:xfrm>
            <a:off x="2077619" y="2246223"/>
            <a:ext cx="1145122" cy="276999"/>
          </a:xfrm>
          <a:prstGeom prst="rect">
            <a:avLst/>
          </a:prstGeom>
          <a:noFill/>
        </p:spPr>
        <p:txBody>
          <a:bodyPr wrap="none" rtlCol="0">
            <a:spAutoFit/>
          </a:bodyPr>
          <a:lstStyle/>
          <a:p>
            <a:r>
              <a:rPr lang="en-US" sz="1200" b="1" dirty="0">
                <a:effectLst>
                  <a:glow rad="101600">
                    <a:schemeClr val="bg1">
                      <a:alpha val="60000"/>
                    </a:schemeClr>
                  </a:glow>
                </a:effectLst>
              </a:rPr>
              <a:t>VAN WYKSVLEI</a:t>
            </a:r>
            <a:endParaRPr lang="en-ZA" sz="1200" b="1" dirty="0">
              <a:effectLst>
                <a:glow rad="101600">
                  <a:schemeClr val="bg1">
                    <a:alpha val="60000"/>
                  </a:schemeClr>
                </a:glow>
              </a:effectLst>
            </a:endParaRPr>
          </a:p>
        </p:txBody>
      </p:sp>
      <p:sp>
        <p:nvSpPr>
          <p:cNvPr id="43" name="TextBox 42">
            <a:extLst>
              <a:ext uri="{FF2B5EF4-FFF2-40B4-BE49-F238E27FC236}">
                <a16:creationId xmlns:a16="http://schemas.microsoft.com/office/drawing/2014/main" xmlns="" id="{6916A25A-E2DA-48FA-9342-B00F63C95F88}"/>
              </a:ext>
            </a:extLst>
          </p:cNvPr>
          <p:cNvSpPr txBox="1"/>
          <p:nvPr/>
        </p:nvSpPr>
        <p:spPr>
          <a:xfrm>
            <a:off x="4521756" y="2833233"/>
            <a:ext cx="820033" cy="276999"/>
          </a:xfrm>
          <a:prstGeom prst="rect">
            <a:avLst/>
          </a:prstGeom>
          <a:noFill/>
        </p:spPr>
        <p:txBody>
          <a:bodyPr wrap="none" rtlCol="0">
            <a:spAutoFit/>
          </a:bodyPr>
          <a:lstStyle/>
          <a:p>
            <a:r>
              <a:rPr lang="en-US" sz="1200" b="1" dirty="0">
                <a:effectLst>
                  <a:glow rad="101600">
                    <a:schemeClr val="bg1">
                      <a:alpha val="60000"/>
                    </a:schemeClr>
                  </a:glow>
                </a:effectLst>
              </a:rPr>
              <a:t>VOSBURG</a:t>
            </a:r>
            <a:endParaRPr lang="en-ZA" sz="1200" b="1" dirty="0">
              <a:effectLst>
                <a:glow rad="101600">
                  <a:schemeClr val="bg1">
                    <a:alpha val="60000"/>
                  </a:schemeClr>
                </a:glow>
              </a:effectLst>
            </a:endParaRPr>
          </a:p>
        </p:txBody>
      </p:sp>
    </p:spTree>
    <p:extLst>
      <p:ext uri="{BB962C8B-B14F-4D97-AF65-F5344CB8AC3E}">
        <p14:creationId xmlns:p14="http://schemas.microsoft.com/office/powerpoint/2010/main" val="3821625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869" y="794"/>
            <a:ext cx="9895115" cy="1077218"/>
          </a:xfrm>
          <a:prstGeom prst="rect">
            <a:avLst/>
          </a:prstGeom>
          <a:noFill/>
        </p:spPr>
        <p:txBody>
          <a:bodyPr wrap="square" rtlCol="0">
            <a:spAutoFit/>
          </a:bodyPr>
          <a:lstStyle/>
          <a:p>
            <a:r>
              <a:rPr lang="en-ZA" sz="3200" dirty="0">
                <a:solidFill>
                  <a:schemeClr val="accent1">
                    <a:lumMod val="50000"/>
                  </a:schemeClr>
                </a:solidFill>
              </a:rPr>
              <a:t>MACRO FRAMEWORK</a:t>
            </a:r>
          </a:p>
          <a:p>
            <a:r>
              <a:rPr lang="en-ZA" sz="3200" dirty="0">
                <a:solidFill>
                  <a:schemeClr val="accent1">
                    <a:lumMod val="50000"/>
                  </a:schemeClr>
                </a:solidFill>
              </a:rPr>
              <a:t>STRATEGY THREE: URBAN &amp; RURAL DEVELOPMENT  </a:t>
            </a:r>
          </a:p>
        </p:txBody>
      </p:sp>
      <p:grpSp>
        <p:nvGrpSpPr>
          <p:cNvPr id="29" name="Group 28"/>
          <p:cNvGrpSpPr/>
          <p:nvPr/>
        </p:nvGrpSpPr>
        <p:grpSpPr>
          <a:xfrm>
            <a:off x="11071010" y="121421"/>
            <a:ext cx="990121" cy="983798"/>
            <a:chOff x="7769831" y="4068442"/>
            <a:chExt cx="1743386" cy="1648130"/>
          </a:xfrm>
        </p:grpSpPr>
        <p:sp>
          <p:nvSpPr>
            <p:cNvPr id="30" name="Round Diagonal Corner Rectangle 53">
              <a:extLst>
                <a:ext uri="{FF2B5EF4-FFF2-40B4-BE49-F238E27FC236}">
                  <a16:creationId xmlns:a16="http://schemas.microsoft.com/office/drawing/2014/main" xmlns="" id="{C3FECE9C-966C-4F55-B322-0E1BF9CB86BA}"/>
                </a:ext>
              </a:extLst>
            </p:cNvPr>
            <p:cNvSpPr/>
            <p:nvPr/>
          </p:nvSpPr>
          <p:spPr>
            <a:xfrm>
              <a:off x="7769831" y="4068442"/>
              <a:ext cx="1743386" cy="164813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31" name="Freeform 166"/>
            <p:cNvSpPr>
              <a:spLocks noChangeArrowheads="1"/>
            </p:cNvSpPr>
            <p:nvPr/>
          </p:nvSpPr>
          <p:spPr bwMode="auto">
            <a:xfrm>
              <a:off x="8211311" y="4365767"/>
              <a:ext cx="817285" cy="1107051"/>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SimSun" charset="0"/>
              </a:endParaRPr>
            </a:p>
          </p:txBody>
        </p:sp>
      </p:grpSp>
      <p:cxnSp>
        <p:nvCxnSpPr>
          <p:cNvPr id="37" name="Straight Connector 36"/>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9ECAF50B-C112-4B32-8769-ACEF6D4AF4D1}"/>
              </a:ext>
            </a:extLst>
          </p:cNvPr>
          <p:cNvSpPr txBox="1"/>
          <p:nvPr/>
        </p:nvSpPr>
        <p:spPr>
          <a:xfrm>
            <a:off x="261257" y="1332411"/>
            <a:ext cx="5608320" cy="5363263"/>
          </a:xfrm>
          <a:prstGeom prst="rect">
            <a:avLst/>
          </a:prstGeom>
          <a:noFill/>
        </p:spPr>
        <p:txBody>
          <a:bodyPr wrap="square" rtlCol="0">
            <a:spAutoFit/>
          </a:bodyPr>
          <a:lstStyle/>
          <a:p>
            <a:pPr marL="0" lvl="3" fontAlgn="base">
              <a:lnSpc>
                <a:spcPct val="107000"/>
              </a:lnSpc>
              <a:spcBef>
                <a:spcPts val="120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Objectives: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Facilitate more sustainable land reform process and in areas closer to urban centres;</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Establishing an “agricultural edge” to contain urban expansion into the productive rural landscape;</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To protect the working agricultural landscape;</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Provide opportunities for increased food security and economic development for rural dwellers;</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Sustainable and accessible employment opportunities;</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Integration and concentration of community facilities, employment and residential opportunities;</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Safer communities;</a:t>
            </a:r>
          </a:p>
          <a:p>
            <a:pPr marL="342900" lvl="0" indent="-342900" algn="just">
              <a:spcAft>
                <a:spcPts val="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More efficient use of land; and</a:t>
            </a:r>
          </a:p>
          <a:p>
            <a:pPr marL="342900" lvl="0" indent="-342900" algn="just">
              <a:spcAft>
                <a:spcPts val="600"/>
              </a:spcAft>
              <a:buFont typeface="Calibri" panose="020F0502020204030204" pitchFamily="34" charset="0"/>
              <a:buChar char="•"/>
            </a:pPr>
            <a:r>
              <a:rPr lang="en-ZA" sz="1500" dirty="0">
                <a:latin typeface="Calibri" panose="020F0502020204030204" pitchFamily="34" charset="0"/>
                <a:ea typeface="Calibri" panose="020F0502020204030204" pitchFamily="34" charset="0"/>
                <a:cs typeface="Times New Roman" panose="02020603050405020304" pitchFamily="18" charset="0"/>
              </a:rPr>
              <a:t>Improved opportunities in the Tourism Sector</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marR="0" lvl="0" algn="just">
              <a:lnSpc>
                <a:spcPct val="107000"/>
              </a:lnSpc>
              <a:spcBef>
                <a:spcPts val="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Principles: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Food security and designing with nature; </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Sense of place;</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Public space and place making;</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Safety and security;</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Improving dignity; and</a:t>
            </a:r>
          </a:p>
          <a:p>
            <a:pPr marL="342900" lvl="0" indent="-342900" algn="just">
              <a:spcAft>
                <a:spcPts val="60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Rural place-making.</a:t>
            </a:r>
          </a:p>
        </p:txBody>
      </p:sp>
      <p:sp>
        <p:nvSpPr>
          <p:cNvPr id="9" name="TextBox 8">
            <a:extLst>
              <a:ext uri="{FF2B5EF4-FFF2-40B4-BE49-F238E27FC236}">
                <a16:creationId xmlns:a16="http://schemas.microsoft.com/office/drawing/2014/main" xmlns="" id="{EFF2A78A-92A2-479D-80D7-30F713544108}"/>
              </a:ext>
            </a:extLst>
          </p:cNvPr>
          <p:cNvSpPr txBox="1"/>
          <p:nvPr/>
        </p:nvSpPr>
        <p:spPr>
          <a:xfrm>
            <a:off x="5991496" y="1289638"/>
            <a:ext cx="6200503" cy="5024709"/>
          </a:xfrm>
          <a:prstGeom prst="rect">
            <a:avLst/>
          </a:prstGeom>
          <a:noFill/>
        </p:spPr>
        <p:txBody>
          <a:bodyPr wrap="square" rtlCol="0">
            <a:spAutoFit/>
          </a:bodyPr>
          <a:lstStyle/>
          <a:p>
            <a:pPr marL="0" marR="0" lvl="3" algn="just">
              <a:lnSpc>
                <a:spcPct val="107000"/>
              </a:lnSpc>
              <a:spcBef>
                <a:spcPts val="60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Implications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Subdivision/use of agricultural land suitable for peri-urban agrarian reform subject to further investigation;</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Protection of productive agricultural land;</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Mixed-use and integrated settlements;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Development of typologies for housing options;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Coordination of internal municipal departments responsible for rural management;</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Facilitation of public private partnerships for stewardship and custodianship programmes; and</a:t>
            </a:r>
          </a:p>
          <a:p>
            <a:pPr marL="342900" lvl="0" indent="-342900" algn="just">
              <a:spcAft>
                <a:spcPts val="60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Dignified environments with a strong sense of place.</a:t>
            </a:r>
          </a:p>
          <a:p>
            <a:pPr marL="0" marR="0" lvl="3" algn="just">
              <a:lnSpc>
                <a:spcPct val="107000"/>
              </a:lnSpc>
              <a:spcBef>
                <a:spcPts val="60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Opportunities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Urban renewal initiatives and economic regeneration; </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Tourism in the region needs to diversify and not rely too heavily on the floral transformation that takes place during a short window of time, focus should shift to SKA &amp; Meerkat development;</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The tourism of </a:t>
            </a:r>
            <a:r>
              <a:rPr lang="en-ZA" sz="1400" dirty="0" err="1">
                <a:latin typeface="Calibri" panose="020F0502020204030204" pitchFamily="34" charset="0"/>
                <a:ea typeface="Calibri" panose="020F0502020204030204" pitchFamily="34" charset="0"/>
                <a:cs typeface="Times New Roman" panose="02020603050405020304" pitchFamily="18" charset="0"/>
              </a:rPr>
              <a:t>Kareeberg</a:t>
            </a:r>
            <a:r>
              <a:rPr lang="en-ZA" sz="1400" dirty="0">
                <a:latin typeface="Calibri" panose="020F0502020204030204" pitchFamily="34" charset="0"/>
                <a:ea typeface="Calibri" panose="020F0502020204030204" pitchFamily="34" charset="0"/>
                <a:cs typeface="Times New Roman" panose="02020603050405020304" pitchFamily="18" charset="0"/>
              </a:rPr>
              <a:t> should be promoted and marketed through a well-developed tourism strategy; and</a:t>
            </a:r>
          </a:p>
          <a:p>
            <a:pPr marL="342900" lvl="0" indent="-342900" algn="just">
              <a:spcAft>
                <a:spcPts val="60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Projects supporting tourism, needs to aim at enhancing community development.</a:t>
            </a:r>
          </a:p>
        </p:txBody>
      </p:sp>
    </p:spTree>
    <p:extLst>
      <p:ext uri="{BB962C8B-B14F-4D97-AF65-F5344CB8AC3E}">
        <p14:creationId xmlns:p14="http://schemas.microsoft.com/office/powerpoint/2010/main" val="2460506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3" name="Round Diagonal Corner Rectangle 54">
            <a:extLst>
              <a:ext uri="{FF2B5EF4-FFF2-40B4-BE49-F238E27FC236}">
                <a16:creationId xmlns:a16="http://schemas.microsoft.com/office/drawing/2014/main" xmlns="" id="{3DD15462-598F-435E-A762-9B3347CBCDB8}"/>
              </a:ext>
            </a:extLst>
          </p:cNvPr>
          <p:cNvSpPr/>
          <p:nvPr/>
        </p:nvSpPr>
        <p:spPr>
          <a:xfrm>
            <a:off x="11002796" y="228600"/>
            <a:ext cx="1126551" cy="1011573"/>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4" name="Picture 23"/>
          <p:cNvPicPr>
            <a:picLocks noChangeAspect="1"/>
          </p:cNvPicPr>
          <p:nvPr/>
        </p:nvPicPr>
        <p:blipFill>
          <a:blip r:embed="rId2"/>
          <a:stretch>
            <a:fillRect/>
          </a:stretch>
        </p:blipFill>
        <p:spPr>
          <a:xfrm>
            <a:off x="11148682" y="315161"/>
            <a:ext cx="856290" cy="838450"/>
          </a:xfrm>
          <a:prstGeom prst="rect">
            <a:avLst/>
          </a:prstGeom>
        </p:spPr>
      </p:pic>
      <p:pic>
        <p:nvPicPr>
          <p:cNvPr id="19" name="Picture 18">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0" name="Picture 19">
            <a:extLst>
              <a:ext uri="{FF2B5EF4-FFF2-40B4-BE49-F238E27FC236}">
                <a16:creationId xmlns:a16="http://schemas.microsoft.com/office/drawing/2014/main" xmlns="" id="{01C0C295-D6D9-4D5F-9458-DBD003D014A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72" t="2863" r="5120" b="31905"/>
          <a:stretch/>
        </p:blipFill>
        <p:spPr>
          <a:xfrm>
            <a:off x="70923" y="64937"/>
            <a:ext cx="5690879" cy="5834920"/>
          </a:xfrm>
          <a:prstGeom prst="rect">
            <a:avLst/>
          </a:prstGeom>
        </p:spPr>
      </p:pic>
      <p:sp>
        <p:nvSpPr>
          <p:cNvPr id="21" name="Rectangle 20">
            <a:extLst>
              <a:ext uri="{FF2B5EF4-FFF2-40B4-BE49-F238E27FC236}">
                <a16:creationId xmlns:a16="http://schemas.microsoft.com/office/drawing/2014/main" xmlns="" id="{FFF9E0C4-93E5-44E2-9C50-706ED1BA9C3D}"/>
              </a:ext>
            </a:extLst>
          </p:cNvPr>
          <p:cNvSpPr/>
          <p:nvPr/>
        </p:nvSpPr>
        <p:spPr>
          <a:xfrm>
            <a:off x="0" y="0"/>
            <a:ext cx="9144000" cy="685800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22" name="Text Box 1">
            <a:extLst>
              <a:ext uri="{FF2B5EF4-FFF2-40B4-BE49-F238E27FC236}">
                <a16:creationId xmlns:a16="http://schemas.microsoft.com/office/drawing/2014/main" xmlns="" id="{24604998-069A-404D-AA62-28FF446D5729}"/>
              </a:ext>
            </a:extLst>
          </p:cNvPr>
          <p:cNvSpPr txBox="1"/>
          <p:nvPr/>
        </p:nvSpPr>
        <p:spPr>
          <a:xfrm>
            <a:off x="6129919" y="4293974"/>
            <a:ext cx="2917244" cy="1359403"/>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change?</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US" sz="643" dirty="0"/>
              <a:t>More innovative land reform/ownership and agricultural production models required to fast-track agrarian reform in order to efficiently </a:t>
            </a:r>
            <a:r>
              <a:rPr lang="en-US" sz="643" dirty="0" err="1"/>
              <a:t>utilise</a:t>
            </a:r>
            <a:r>
              <a:rPr lang="en-US" sz="643" dirty="0"/>
              <a:t> state land and “non-feasible” small farms especially in peri-urban areas;</a:t>
            </a:r>
          </a:p>
          <a:p>
            <a:pPr marL="126999" indent="-117928" algn="just">
              <a:buFont typeface="+mj-lt"/>
              <a:buAutoNum type="arabicPeriod"/>
              <a:tabLst>
                <a:tab pos="326571" algn="l"/>
              </a:tabLst>
            </a:pPr>
            <a:r>
              <a:rPr lang="en-US" sz="643" dirty="0" err="1"/>
              <a:t>Revitalise</a:t>
            </a:r>
            <a:r>
              <a:rPr lang="en-US" sz="643" dirty="0"/>
              <a:t> rural economy to address rural poverty and vulnerability through broadening access;</a:t>
            </a:r>
          </a:p>
          <a:p>
            <a:pPr marL="126999" indent="-117928" algn="just">
              <a:buFont typeface="+mj-lt"/>
              <a:buAutoNum type="arabicPeriod"/>
              <a:tabLst>
                <a:tab pos="326571" algn="l"/>
              </a:tabLst>
            </a:pPr>
            <a:r>
              <a:rPr lang="en-US" sz="643" dirty="0"/>
              <a:t>Upgrade of the public realm of township areas to improve quality of life;</a:t>
            </a:r>
          </a:p>
          <a:p>
            <a:pPr marL="126999" indent="-117928" algn="just">
              <a:buFont typeface="+mj-lt"/>
              <a:buAutoNum type="arabicPeriod"/>
              <a:tabLst>
                <a:tab pos="326571" algn="l"/>
              </a:tabLst>
            </a:pPr>
            <a:r>
              <a:rPr lang="en-US" sz="643" dirty="0"/>
              <a:t>Urban renewal </a:t>
            </a:r>
            <a:r>
              <a:rPr lang="en-US" sz="643" dirty="0" err="1"/>
              <a:t>programmes</a:t>
            </a:r>
            <a:r>
              <a:rPr lang="en-US" sz="643" dirty="0"/>
              <a:t> in the CBDs of growth nodes;</a:t>
            </a:r>
          </a:p>
          <a:p>
            <a:pPr marL="126999" indent="-117928" algn="just">
              <a:buFont typeface="+mj-lt"/>
              <a:buAutoNum type="arabicPeriod"/>
              <a:tabLst>
                <a:tab pos="326571" algn="l"/>
              </a:tabLst>
            </a:pPr>
            <a:r>
              <a:rPr lang="en-US" sz="643" dirty="0"/>
              <a:t>New models of housing delivery and security of tenure to promote densification and accommodate a variety of income groups and a spectrum of land uses; and</a:t>
            </a:r>
          </a:p>
          <a:p>
            <a:pPr marL="126999" indent="-117928" algn="just">
              <a:buFont typeface="+mj-lt"/>
              <a:buAutoNum type="arabicPeriod"/>
              <a:tabLst>
                <a:tab pos="326571" algn="l"/>
              </a:tabLst>
            </a:pPr>
            <a:r>
              <a:rPr lang="en-US" sz="643" dirty="0"/>
              <a:t>Roll-out agrarian reform and rural livelihood </a:t>
            </a:r>
            <a:r>
              <a:rPr lang="en-US" sz="643" dirty="0" err="1"/>
              <a:t>programmes</a:t>
            </a:r>
            <a:r>
              <a:rPr lang="en-US" sz="643" dirty="0"/>
              <a:t> together with existing socio- economic and LED </a:t>
            </a:r>
            <a:r>
              <a:rPr lang="en-US" sz="643" dirty="0" err="1"/>
              <a:t>programmes</a:t>
            </a:r>
            <a:r>
              <a:rPr lang="en-US" sz="643" dirty="0"/>
              <a:t>.</a:t>
            </a:r>
          </a:p>
          <a:p>
            <a:pPr marL="126999" indent="-117928" algn="just">
              <a:buFont typeface="+mj-lt"/>
              <a:buAutoNum type="arabicPeriod"/>
              <a:tabLst>
                <a:tab pos="326571" algn="l"/>
              </a:tabLst>
            </a:pPr>
            <a:endParaRPr lang="en-US" sz="643" dirty="0"/>
          </a:p>
        </p:txBody>
      </p:sp>
      <p:sp>
        <p:nvSpPr>
          <p:cNvPr id="25" name="Text Box 1">
            <a:extLst>
              <a:ext uri="{FF2B5EF4-FFF2-40B4-BE49-F238E27FC236}">
                <a16:creationId xmlns:a16="http://schemas.microsoft.com/office/drawing/2014/main" xmlns="" id="{15FDC53C-2B33-495A-A7CD-B34B5D04D801}"/>
              </a:ext>
            </a:extLst>
          </p:cNvPr>
          <p:cNvSpPr txBox="1"/>
          <p:nvPr/>
        </p:nvSpPr>
        <p:spPr>
          <a:xfrm>
            <a:off x="6122027" y="3341056"/>
            <a:ext cx="2917244" cy="879167"/>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to be protected?</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Food security and sovereignty.</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Primary production in Agricultural sector;</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Agricultural working landscape and heritage (</a:t>
            </a:r>
            <a:r>
              <a:rPr lang="en-US" sz="643" dirty="0" err="1">
                <a:solidFill>
                  <a:srgbClr val="000000"/>
                </a:solidFill>
                <a:latin typeface="Calibri" panose="020F0502020204030204" pitchFamily="34" charset="0"/>
                <a:ea typeface="Calibri" panose="020F0502020204030204" pitchFamily="34" charset="0"/>
                <a:cs typeface="Arial" panose="020B0604020202020204" pitchFamily="34" charset="0"/>
              </a:rPr>
              <a:t>e.g.farmsteads</a:t>
            </a: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The scenic quality of the settings of settlements, including aspects such as mountain backdrops, agricultural landscapes and riverine corridors.</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The particular sense of place of settlements and nodes.</a:t>
            </a:r>
          </a:p>
          <a:p>
            <a:pPr marL="126999" indent="-117928" algn="just">
              <a:buFont typeface="+mj-lt"/>
              <a:buAutoNum type="arabicPeriod"/>
              <a:tabLst>
                <a:tab pos="326571" algn="l"/>
              </a:tabLst>
            </a:pPr>
            <a:r>
              <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rPr>
              <a:t>Significant townscapes, public places and urban cultural landmarks.</a:t>
            </a:r>
          </a:p>
        </p:txBody>
      </p:sp>
      <p:sp>
        <p:nvSpPr>
          <p:cNvPr id="26" name="Text Box 1">
            <a:extLst>
              <a:ext uri="{FF2B5EF4-FFF2-40B4-BE49-F238E27FC236}">
                <a16:creationId xmlns:a16="http://schemas.microsoft.com/office/drawing/2014/main" xmlns="" id="{45BCA18A-7A40-429C-A93B-49AAEB50CFF3}"/>
              </a:ext>
            </a:extLst>
          </p:cNvPr>
          <p:cNvSpPr txBox="1"/>
          <p:nvPr/>
        </p:nvSpPr>
        <p:spPr>
          <a:xfrm>
            <a:off x="6122027" y="5729844"/>
            <a:ext cx="2917244" cy="937035"/>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GB"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new development is required?</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Establish sites for urban agriculture (home, school and community gardens) to promote household food security and improved nutrition.</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Establish a unique local food culture through street vending (stalls), farmer’s markets, farm-gate sales, slow-food markets and box delivery schemes.</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Facilitate land ownership and tenure security for farm workers and rural dwellers in “</a:t>
            </a:r>
            <a:r>
              <a:rPr lang="en-US" sz="643" dirty="0" err="1">
                <a:solidFill>
                  <a:srgbClr val="000000"/>
                </a:solidFill>
                <a:latin typeface="Calibri" panose="020F0502020204030204" pitchFamily="34" charset="0"/>
                <a:cs typeface="Arial" panose="020B0604020202020204" pitchFamily="34" charset="0"/>
              </a:rPr>
              <a:t>agri</a:t>
            </a:r>
            <a:r>
              <a:rPr lang="en-US" sz="643" dirty="0">
                <a:solidFill>
                  <a:srgbClr val="000000"/>
                </a:solidFill>
                <a:latin typeface="Calibri" panose="020F0502020204030204" pitchFamily="34" charset="0"/>
                <a:cs typeface="Arial" panose="020B0604020202020204" pitchFamily="34" charset="0"/>
              </a:rPr>
              <a:t>-suburbs” within existing settlements through the housing subsidy </a:t>
            </a:r>
            <a:r>
              <a:rPr lang="en-US" sz="643" dirty="0" err="1">
                <a:solidFill>
                  <a:srgbClr val="000000"/>
                </a:solidFill>
                <a:latin typeface="Calibri" panose="020F0502020204030204" pitchFamily="34" charset="0"/>
                <a:cs typeface="Arial" panose="020B0604020202020204" pitchFamily="34" charset="0"/>
              </a:rPr>
              <a:t>programme</a:t>
            </a:r>
            <a:r>
              <a:rPr lang="en-US" sz="643" dirty="0">
                <a:solidFill>
                  <a:srgbClr val="000000"/>
                </a:solidFill>
                <a:latin typeface="Calibri" panose="020F0502020204030204" pitchFamily="34" charset="0"/>
                <a:cs typeface="Arial" panose="020B0604020202020204" pitchFamily="34" charset="0"/>
              </a:rPr>
              <a:t>.</a:t>
            </a:r>
          </a:p>
        </p:txBody>
      </p:sp>
      <p:sp>
        <p:nvSpPr>
          <p:cNvPr id="27" name="TextBox 26">
            <a:extLst>
              <a:ext uri="{FF2B5EF4-FFF2-40B4-BE49-F238E27FC236}">
                <a16:creationId xmlns:a16="http://schemas.microsoft.com/office/drawing/2014/main" xmlns="" id="{E639A550-9611-4539-BDC2-559D16E2A152}"/>
              </a:ext>
            </a:extLst>
          </p:cNvPr>
          <p:cNvSpPr txBox="1"/>
          <p:nvPr/>
        </p:nvSpPr>
        <p:spPr>
          <a:xfrm>
            <a:off x="6122029" y="681058"/>
            <a:ext cx="2917244" cy="718915"/>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INFRASTRUCTURE</a:t>
            </a:r>
          </a:p>
          <a:p>
            <a:pPr marL="60098" indent="-60098">
              <a:buFont typeface="Arial" panose="020B0604020202020204" pitchFamily="34" charset="0"/>
              <a:buChar char="•"/>
            </a:pPr>
            <a:r>
              <a:rPr lang="en-US" sz="643" dirty="0"/>
              <a:t>Promote “off-grid” services in outer-lying or environmentally sensitive areas (renewable energy/roof rainwater harvesting);</a:t>
            </a:r>
          </a:p>
          <a:p>
            <a:pPr marL="60098" indent="-60098">
              <a:buFont typeface="Arial" panose="020B0604020202020204" pitchFamily="34" charset="0"/>
              <a:buChar char="•"/>
            </a:pPr>
            <a:r>
              <a:rPr lang="en-US" sz="643" dirty="0"/>
              <a:t>Promote access to ITC networks to improve rural connectivity;</a:t>
            </a:r>
          </a:p>
          <a:p>
            <a:pPr marL="60098" indent="-60098">
              <a:buFont typeface="Arial" panose="020B0604020202020204" pitchFamily="34" charset="0"/>
              <a:buChar char="•"/>
            </a:pPr>
            <a:r>
              <a:rPr lang="en-US" sz="643" dirty="0"/>
              <a:t>Disaster management guidelines for major infrastructure installations; and</a:t>
            </a:r>
          </a:p>
          <a:p>
            <a:pPr marL="60098" indent="-60098">
              <a:buFont typeface="Arial" panose="020B0604020202020204" pitchFamily="34" charset="0"/>
              <a:buChar char="•"/>
            </a:pPr>
            <a:r>
              <a:rPr lang="en-US" sz="643" dirty="0"/>
              <a:t>Improve basic services to reduce disaster risk.</a:t>
            </a:r>
          </a:p>
        </p:txBody>
      </p:sp>
      <p:sp>
        <p:nvSpPr>
          <p:cNvPr id="28" name="TextBox 27">
            <a:extLst>
              <a:ext uri="{FF2B5EF4-FFF2-40B4-BE49-F238E27FC236}">
                <a16:creationId xmlns:a16="http://schemas.microsoft.com/office/drawing/2014/main" xmlns="" id="{A9AF9974-2447-46A8-A0BA-45C91987DA62}"/>
              </a:ext>
            </a:extLst>
          </p:cNvPr>
          <p:cNvSpPr txBox="1"/>
          <p:nvPr/>
        </p:nvSpPr>
        <p:spPr>
          <a:xfrm>
            <a:off x="6122027" y="1470298"/>
            <a:ext cx="2917244"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TRANSPORT</a:t>
            </a:r>
          </a:p>
          <a:p>
            <a:pPr marL="60098" indent="-60098">
              <a:buFont typeface="Arial" panose="020B0604020202020204" pitchFamily="34" charset="0"/>
              <a:buChar char="•"/>
            </a:pPr>
            <a:r>
              <a:rPr lang="en-US" sz="643" dirty="0"/>
              <a:t>Employ minimal transport infrastructure in sensitive areas;</a:t>
            </a:r>
          </a:p>
          <a:p>
            <a:pPr marL="60098" indent="-60098">
              <a:buFont typeface="Arial" panose="020B0604020202020204" pitchFamily="34" charset="0"/>
              <a:buChar char="•"/>
            </a:pPr>
            <a:r>
              <a:rPr lang="en-US" sz="643" dirty="0"/>
              <a:t>Provide access to high disaster risk areas (evacuation, fire fighting, search and rescue);and</a:t>
            </a:r>
          </a:p>
        </p:txBody>
      </p:sp>
      <p:sp>
        <p:nvSpPr>
          <p:cNvPr id="29" name="TextBox 28">
            <a:extLst>
              <a:ext uri="{FF2B5EF4-FFF2-40B4-BE49-F238E27FC236}">
                <a16:creationId xmlns:a16="http://schemas.microsoft.com/office/drawing/2014/main" xmlns="" id="{4327CE0A-0423-412E-9810-B4E970084D51}"/>
              </a:ext>
            </a:extLst>
          </p:cNvPr>
          <p:cNvSpPr txBox="1"/>
          <p:nvPr/>
        </p:nvSpPr>
        <p:spPr>
          <a:xfrm>
            <a:off x="6129919" y="2068852"/>
            <a:ext cx="2917244" cy="619978"/>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ECONOMY</a:t>
            </a:r>
          </a:p>
          <a:p>
            <a:pPr marL="60098" indent="-60098">
              <a:buFont typeface="Arial" panose="020B0604020202020204" pitchFamily="34" charset="0"/>
              <a:buChar char="•"/>
            </a:pPr>
            <a:r>
              <a:rPr lang="en-US" sz="643" dirty="0"/>
              <a:t>Incentivise conservation of private land;</a:t>
            </a:r>
          </a:p>
          <a:p>
            <a:pPr marL="60098" indent="-60098">
              <a:buFont typeface="Arial" panose="020B0604020202020204" pitchFamily="34" charset="0"/>
              <a:buChar char="•"/>
            </a:pPr>
            <a:r>
              <a:rPr lang="en-US" sz="643" dirty="0"/>
              <a:t>Employment through EPWP:</a:t>
            </a:r>
          </a:p>
          <a:p>
            <a:pPr marL="60098" indent="-60098">
              <a:buFont typeface="Arial" panose="020B0604020202020204" pitchFamily="34" charset="0"/>
              <a:buChar char="•"/>
            </a:pPr>
            <a:r>
              <a:rPr lang="en-US" sz="643" dirty="0"/>
              <a:t>Working for Water/Fire/Wetlands </a:t>
            </a:r>
            <a:r>
              <a:rPr lang="en-US" sz="643" dirty="0" err="1"/>
              <a:t>programmes</a:t>
            </a:r>
            <a:r>
              <a:rPr lang="en-US" sz="643" dirty="0"/>
              <a:t>; and</a:t>
            </a:r>
          </a:p>
          <a:p>
            <a:pPr marL="60098" indent="-60098">
              <a:buFont typeface="Arial" panose="020B0604020202020204" pitchFamily="34" charset="0"/>
              <a:buChar char="•"/>
            </a:pPr>
            <a:r>
              <a:rPr lang="en-US" sz="643" dirty="0"/>
              <a:t>Public – private partnerships for disaster management..</a:t>
            </a:r>
          </a:p>
        </p:txBody>
      </p:sp>
      <p:sp>
        <p:nvSpPr>
          <p:cNvPr id="30" name="TextBox 29">
            <a:extLst>
              <a:ext uri="{FF2B5EF4-FFF2-40B4-BE49-F238E27FC236}">
                <a16:creationId xmlns:a16="http://schemas.microsoft.com/office/drawing/2014/main" xmlns="" id="{1275F12D-4309-4715-BA0A-0C9FD019A377}"/>
              </a:ext>
            </a:extLst>
          </p:cNvPr>
          <p:cNvSpPr txBox="1"/>
          <p:nvPr/>
        </p:nvSpPr>
        <p:spPr>
          <a:xfrm>
            <a:off x="6129919" y="2752303"/>
            <a:ext cx="2917244"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HERITAGE</a:t>
            </a:r>
          </a:p>
          <a:p>
            <a:pPr marL="60098" indent="-60098">
              <a:buFont typeface="Arial" panose="020B0604020202020204" pitchFamily="34" charset="0"/>
              <a:buChar char="•"/>
            </a:pPr>
            <a:r>
              <a:rPr lang="en-US" sz="643" dirty="0"/>
              <a:t>Promote natural asset custodianship; and</a:t>
            </a:r>
          </a:p>
          <a:p>
            <a:pPr marL="60098" indent="-60098">
              <a:buFont typeface="Arial" panose="020B0604020202020204" pitchFamily="34" charset="0"/>
              <a:buChar char="•"/>
            </a:pPr>
            <a:r>
              <a:rPr lang="en-US" sz="643" dirty="0"/>
              <a:t>Guidelines for securing and managing heritage assets in disaster risk prone areas</a:t>
            </a:r>
            <a:endParaRPr lang="en-ZA" sz="643" dirty="0"/>
          </a:p>
        </p:txBody>
      </p:sp>
      <p:sp>
        <p:nvSpPr>
          <p:cNvPr id="31" name="Rectangle 30">
            <a:extLst>
              <a:ext uri="{FF2B5EF4-FFF2-40B4-BE49-F238E27FC236}">
                <a16:creationId xmlns:a16="http://schemas.microsoft.com/office/drawing/2014/main" xmlns="" id="{12432762-70D0-4B26-8023-21E0DF109D92}"/>
              </a:ext>
            </a:extLst>
          </p:cNvPr>
          <p:cNvSpPr/>
          <p:nvPr/>
        </p:nvSpPr>
        <p:spPr>
          <a:xfrm>
            <a:off x="82970" y="6074150"/>
            <a:ext cx="5939675" cy="598497"/>
          </a:xfrm>
          <a:prstGeom prst="rect">
            <a:avLst/>
          </a:prstGeom>
          <a:solidFill>
            <a:schemeClr val="accent6">
              <a:lumMod val="75000"/>
            </a:schemeClr>
          </a:solidFill>
        </p:spPr>
        <p:txBody>
          <a:bodyPr wrap="square">
            <a:spAutoFit/>
          </a:bodyPr>
          <a:lstStyle/>
          <a:p>
            <a:r>
              <a:rPr lang="en-US" sz="1715" b="1" dirty="0">
                <a:solidFill>
                  <a:schemeClr val="bg1"/>
                </a:solidFill>
              </a:rPr>
              <a:t>URBAN AND RURAL DEVELOPMENT</a:t>
            </a:r>
          </a:p>
          <a:p>
            <a:r>
              <a:rPr lang="en-US" sz="787" dirty="0">
                <a:solidFill>
                  <a:schemeClr val="bg1"/>
                </a:solidFill>
              </a:rPr>
              <a:t>Facilitating smart growth of Kareeberg’s settlements in accordance with their role and potential. Promoting social development, community livelihoods and safety through the sustainable delivery of social facilities, public open space, recreational opportunities and housing.</a:t>
            </a:r>
          </a:p>
        </p:txBody>
      </p:sp>
      <p:sp>
        <p:nvSpPr>
          <p:cNvPr id="32" name="TextBox 31">
            <a:extLst>
              <a:ext uri="{FF2B5EF4-FFF2-40B4-BE49-F238E27FC236}">
                <a16:creationId xmlns:a16="http://schemas.microsoft.com/office/drawing/2014/main" xmlns="" id="{41305FEA-088C-4121-A9E8-4BCCCA3CB919}"/>
              </a:ext>
            </a:extLst>
          </p:cNvPr>
          <p:cNvSpPr txBox="1"/>
          <p:nvPr/>
        </p:nvSpPr>
        <p:spPr>
          <a:xfrm rot="16200000">
            <a:off x="4987012" y="4647389"/>
            <a:ext cx="1841850" cy="290401"/>
          </a:xfrm>
          <a:prstGeom prst="rect">
            <a:avLst/>
          </a:prstGeom>
          <a:noFill/>
        </p:spPr>
        <p:txBody>
          <a:bodyPr wrap="none" rtlCol="0">
            <a:spAutoFit/>
          </a:bodyPr>
          <a:lstStyle/>
          <a:p>
            <a:pPr algn="ctr"/>
            <a:r>
              <a:rPr lang="en-US" sz="1287" b="1" dirty="0"/>
              <a:t>STRATEGIC STATEMENTS</a:t>
            </a:r>
            <a:endParaRPr lang="en-ZA" sz="1287" b="1" dirty="0"/>
          </a:p>
        </p:txBody>
      </p:sp>
      <p:sp>
        <p:nvSpPr>
          <p:cNvPr id="33" name="TextBox 32">
            <a:extLst>
              <a:ext uri="{FF2B5EF4-FFF2-40B4-BE49-F238E27FC236}">
                <a16:creationId xmlns:a16="http://schemas.microsoft.com/office/drawing/2014/main" xmlns="" id="{158D6A5A-7F71-431F-BFFA-F81CCA88A273}"/>
              </a:ext>
            </a:extLst>
          </p:cNvPr>
          <p:cNvSpPr txBox="1"/>
          <p:nvPr/>
        </p:nvSpPr>
        <p:spPr>
          <a:xfrm rot="16200000">
            <a:off x="4779706" y="1354105"/>
            <a:ext cx="2254399" cy="290401"/>
          </a:xfrm>
          <a:prstGeom prst="rect">
            <a:avLst/>
          </a:prstGeom>
          <a:noFill/>
        </p:spPr>
        <p:txBody>
          <a:bodyPr wrap="none" rtlCol="0">
            <a:spAutoFit/>
          </a:bodyPr>
          <a:lstStyle/>
          <a:p>
            <a:pPr algn="ctr"/>
            <a:r>
              <a:rPr lang="en-US" sz="1287" b="1" dirty="0"/>
              <a:t>DEVELOPMENT IMPLICATIONS</a:t>
            </a:r>
            <a:endParaRPr lang="en-ZA" sz="1287" b="1" dirty="0"/>
          </a:p>
        </p:txBody>
      </p:sp>
      <p:sp>
        <p:nvSpPr>
          <p:cNvPr id="34" name="TextBox 33">
            <a:extLst>
              <a:ext uri="{FF2B5EF4-FFF2-40B4-BE49-F238E27FC236}">
                <a16:creationId xmlns:a16="http://schemas.microsoft.com/office/drawing/2014/main" xmlns="" id="{5086C3F1-2F1D-470A-AC0D-B26B1336F586}"/>
              </a:ext>
            </a:extLst>
          </p:cNvPr>
          <p:cNvSpPr txBox="1"/>
          <p:nvPr/>
        </p:nvSpPr>
        <p:spPr>
          <a:xfrm>
            <a:off x="6130613" y="105437"/>
            <a:ext cx="2917244"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LAND USE</a:t>
            </a:r>
          </a:p>
          <a:p>
            <a:pPr marL="60098" indent="-60098">
              <a:buFont typeface="Arial" panose="020B0604020202020204" pitchFamily="34" charset="0"/>
              <a:buChar char="•"/>
            </a:pPr>
            <a:r>
              <a:rPr lang="en-US" sz="643" dirty="0"/>
              <a:t>Employ protection zones in terms of the District EMF;</a:t>
            </a:r>
          </a:p>
          <a:p>
            <a:pPr marL="60098" indent="-60098">
              <a:buFont typeface="Arial" panose="020B0604020202020204" pitchFamily="34" charset="0"/>
              <a:buChar char="•"/>
            </a:pPr>
            <a:r>
              <a:rPr lang="en-US" sz="643" dirty="0"/>
              <a:t>Eco-tourism guidelines in terms of NC PSDF (2019);</a:t>
            </a:r>
          </a:p>
          <a:p>
            <a:pPr marL="60098" indent="-60098">
              <a:buFont typeface="Arial" panose="020B0604020202020204" pitchFamily="34" charset="0"/>
              <a:buChar char="•"/>
            </a:pPr>
            <a:r>
              <a:rPr lang="en-US" sz="643" dirty="0"/>
              <a:t>Identify and map high disaster risk areas.</a:t>
            </a:r>
          </a:p>
        </p:txBody>
      </p:sp>
      <p:pic>
        <p:nvPicPr>
          <p:cNvPr id="35" name="Picture 34">
            <a:extLst>
              <a:ext uri="{FF2B5EF4-FFF2-40B4-BE49-F238E27FC236}">
                <a16:creationId xmlns:a16="http://schemas.microsoft.com/office/drawing/2014/main" xmlns="" id="{621507DF-AD90-4CE5-9EAA-A8AFF548A42C}"/>
              </a:ext>
            </a:extLst>
          </p:cNvPr>
          <p:cNvPicPr>
            <a:picLocks noChangeAspect="1"/>
          </p:cNvPicPr>
          <p:nvPr/>
        </p:nvPicPr>
        <p:blipFill rotWithShape="1">
          <a:blip r:embed="rId6"/>
          <a:srcRect l="4084" t="76682" r="23633" b="2786"/>
          <a:stretch/>
        </p:blipFill>
        <p:spPr>
          <a:xfrm>
            <a:off x="136534" y="141571"/>
            <a:ext cx="2739204" cy="1100031"/>
          </a:xfrm>
          <a:prstGeom prst="rect">
            <a:avLst/>
          </a:prstGeom>
          <a:effectLst>
            <a:glow rad="101600">
              <a:schemeClr val="tx1">
                <a:alpha val="60000"/>
              </a:schemeClr>
            </a:glow>
          </a:effectLst>
        </p:spPr>
      </p:pic>
      <p:pic>
        <p:nvPicPr>
          <p:cNvPr id="36" name="Graphic 35" descr="Satellite dish">
            <a:extLst>
              <a:ext uri="{FF2B5EF4-FFF2-40B4-BE49-F238E27FC236}">
                <a16:creationId xmlns:a16="http://schemas.microsoft.com/office/drawing/2014/main" xmlns="" id="{B97405BF-A036-4C20-A623-A4DF49B0171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192744" y="2965402"/>
            <a:ext cx="249227" cy="249227"/>
          </a:xfrm>
          <a:prstGeom prst="rect">
            <a:avLst/>
          </a:prstGeom>
          <a:effectLst>
            <a:glow rad="50800">
              <a:schemeClr val="tx1">
                <a:alpha val="60000"/>
              </a:schemeClr>
            </a:glow>
          </a:effectLst>
        </p:spPr>
      </p:pic>
      <p:pic>
        <p:nvPicPr>
          <p:cNvPr id="37" name="Graphic 36" descr="Planet">
            <a:extLst>
              <a:ext uri="{FF2B5EF4-FFF2-40B4-BE49-F238E27FC236}">
                <a16:creationId xmlns:a16="http://schemas.microsoft.com/office/drawing/2014/main" xmlns="" id="{A7B35964-5C5C-4FF4-BE13-016482A36D1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3676212" y="3198762"/>
            <a:ext cx="249227" cy="249227"/>
          </a:xfrm>
          <a:prstGeom prst="rect">
            <a:avLst/>
          </a:prstGeom>
          <a:effectLst>
            <a:glow rad="50800">
              <a:schemeClr val="tx1">
                <a:alpha val="60000"/>
              </a:schemeClr>
            </a:glow>
          </a:effectLst>
        </p:spPr>
      </p:pic>
      <p:pic>
        <p:nvPicPr>
          <p:cNvPr id="38" name="Graphic 37" descr="Telescope">
            <a:extLst>
              <a:ext uri="{FF2B5EF4-FFF2-40B4-BE49-F238E27FC236}">
                <a16:creationId xmlns:a16="http://schemas.microsoft.com/office/drawing/2014/main" xmlns="" id="{F4A77990-8A61-43B9-B6D2-5CDC9EF920D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2749306" y="3512964"/>
            <a:ext cx="249227" cy="249227"/>
          </a:xfrm>
          <a:prstGeom prst="rect">
            <a:avLst/>
          </a:prstGeom>
          <a:effectLst>
            <a:glow rad="50800">
              <a:schemeClr val="tx1">
                <a:alpha val="60000"/>
              </a:schemeClr>
            </a:glow>
          </a:effectLst>
        </p:spPr>
      </p:pic>
      <p:pic>
        <p:nvPicPr>
          <p:cNvPr id="39" name="Graphic 38" descr="Microscope">
            <a:extLst>
              <a:ext uri="{FF2B5EF4-FFF2-40B4-BE49-F238E27FC236}">
                <a16:creationId xmlns:a16="http://schemas.microsoft.com/office/drawing/2014/main" xmlns="" id="{350BD32B-54C7-4F8F-91F5-EF343AD7DE7B}"/>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2509772" y="3425014"/>
            <a:ext cx="249227" cy="249227"/>
          </a:xfrm>
          <a:prstGeom prst="rect">
            <a:avLst/>
          </a:prstGeom>
          <a:effectLst>
            <a:glow rad="50800">
              <a:schemeClr val="tx1">
                <a:alpha val="60000"/>
              </a:schemeClr>
            </a:glow>
          </a:effectLst>
        </p:spPr>
      </p:pic>
      <p:pic>
        <p:nvPicPr>
          <p:cNvPr id="40" name="Graphic 39" descr="Books">
            <a:extLst>
              <a:ext uri="{FF2B5EF4-FFF2-40B4-BE49-F238E27FC236}">
                <a16:creationId xmlns:a16="http://schemas.microsoft.com/office/drawing/2014/main" xmlns="" id="{83998480-5BC7-49A4-BE26-61AFFDF07C57}"/>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2450116" y="3706826"/>
            <a:ext cx="249227" cy="249227"/>
          </a:xfrm>
          <a:prstGeom prst="rect">
            <a:avLst/>
          </a:prstGeom>
          <a:effectLst>
            <a:glow rad="50800">
              <a:schemeClr val="tx1">
                <a:alpha val="60000"/>
              </a:schemeClr>
            </a:glow>
          </a:effectLst>
        </p:spPr>
      </p:pic>
      <p:pic>
        <p:nvPicPr>
          <p:cNvPr id="41" name="Graphic 40" descr="Volume">
            <a:extLst>
              <a:ext uri="{FF2B5EF4-FFF2-40B4-BE49-F238E27FC236}">
                <a16:creationId xmlns:a16="http://schemas.microsoft.com/office/drawing/2014/main" xmlns="" id="{D4A7F137-80EB-4471-8BA5-D6BD2595010D}"/>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2553758" y="3988520"/>
            <a:ext cx="249227" cy="249227"/>
          </a:xfrm>
          <a:prstGeom prst="rect">
            <a:avLst/>
          </a:prstGeom>
          <a:effectLst>
            <a:glow rad="50800">
              <a:schemeClr val="tx1">
                <a:alpha val="60000"/>
              </a:schemeClr>
            </a:glow>
          </a:effectLst>
        </p:spPr>
      </p:pic>
      <p:pic>
        <p:nvPicPr>
          <p:cNvPr id="42" name="Graphic 41" descr="Flower">
            <a:extLst>
              <a:ext uri="{FF2B5EF4-FFF2-40B4-BE49-F238E27FC236}">
                <a16:creationId xmlns:a16="http://schemas.microsoft.com/office/drawing/2014/main" xmlns="" id="{7BC52B02-A2FC-461C-AA31-A8D8F7791610}"/>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1176216" y="1758034"/>
            <a:ext cx="249227" cy="249227"/>
          </a:xfrm>
          <a:prstGeom prst="rect">
            <a:avLst/>
          </a:prstGeom>
          <a:effectLst>
            <a:glow rad="50800">
              <a:schemeClr val="tx1">
                <a:alpha val="60000"/>
              </a:schemeClr>
            </a:glow>
          </a:effectLst>
        </p:spPr>
      </p:pic>
      <p:pic>
        <p:nvPicPr>
          <p:cNvPr id="43" name="Graphic 42" descr="Trailer">
            <a:extLst>
              <a:ext uri="{FF2B5EF4-FFF2-40B4-BE49-F238E27FC236}">
                <a16:creationId xmlns:a16="http://schemas.microsoft.com/office/drawing/2014/main" xmlns="" id="{D964535E-D561-4850-8DD3-7CBADEC35F04}"/>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tretch>
            <a:fillRect/>
          </a:stretch>
        </p:blipFill>
        <p:spPr>
          <a:xfrm>
            <a:off x="2841129" y="4018364"/>
            <a:ext cx="249227" cy="249227"/>
          </a:xfrm>
          <a:prstGeom prst="rect">
            <a:avLst/>
          </a:prstGeom>
          <a:effectLst>
            <a:glow rad="50800">
              <a:schemeClr val="tx1">
                <a:alpha val="60000"/>
              </a:schemeClr>
            </a:glow>
          </a:effectLst>
        </p:spPr>
      </p:pic>
      <p:pic>
        <p:nvPicPr>
          <p:cNvPr id="44" name="Graphic 43" descr="Bus">
            <a:extLst>
              <a:ext uri="{FF2B5EF4-FFF2-40B4-BE49-F238E27FC236}">
                <a16:creationId xmlns:a16="http://schemas.microsoft.com/office/drawing/2014/main" xmlns="" id="{A2CCE62C-F41C-4B07-B0AE-7C8BDCB02857}"/>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tretch>
            <a:fillRect/>
          </a:stretch>
        </p:blipFill>
        <p:spPr>
          <a:xfrm>
            <a:off x="3321982" y="3421744"/>
            <a:ext cx="249227" cy="249227"/>
          </a:xfrm>
          <a:prstGeom prst="rect">
            <a:avLst/>
          </a:prstGeom>
          <a:effectLst>
            <a:glow rad="50800">
              <a:schemeClr val="tx1">
                <a:alpha val="60000"/>
              </a:schemeClr>
            </a:glow>
          </a:effectLst>
        </p:spPr>
      </p:pic>
      <p:pic>
        <p:nvPicPr>
          <p:cNvPr id="45" name="Graphic 44" descr="Tools">
            <a:extLst>
              <a:ext uri="{FF2B5EF4-FFF2-40B4-BE49-F238E27FC236}">
                <a16:creationId xmlns:a16="http://schemas.microsoft.com/office/drawing/2014/main" xmlns="" id="{BF62D230-03DA-4F16-8DB3-0435A357CBCB}"/>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tretch>
            <a:fillRect/>
          </a:stretch>
        </p:blipFill>
        <p:spPr>
          <a:xfrm>
            <a:off x="3055378" y="3824830"/>
            <a:ext cx="249227" cy="249227"/>
          </a:xfrm>
          <a:prstGeom prst="rect">
            <a:avLst/>
          </a:prstGeom>
          <a:effectLst>
            <a:glow rad="50800">
              <a:schemeClr val="tx1">
                <a:alpha val="60000"/>
              </a:schemeClr>
            </a:glow>
          </a:effectLst>
        </p:spPr>
      </p:pic>
      <p:pic>
        <p:nvPicPr>
          <p:cNvPr id="46" name="Graphic 45" descr="Bus">
            <a:extLst>
              <a:ext uri="{FF2B5EF4-FFF2-40B4-BE49-F238E27FC236}">
                <a16:creationId xmlns:a16="http://schemas.microsoft.com/office/drawing/2014/main" xmlns="" id="{60F28AAA-27D2-4C56-9ED9-48A74DBCE189}"/>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tretch>
            <a:fillRect/>
          </a:stretch>
        </p:blipFill>
        <p:spPr>
          <a:xfrm>
            <a:off x="5367312" y="2985458"/>
            <a:ext cx="249227" cy="249227"/>
          </a:xfrm>
          <a:prstGeom prst="rect">
            <a:avLst/>
          </a:prstGeom>
          <a:effectLst>
            <a:glow rad="50800">
              <a:schemeClr val="tx1">
                <a:alpha val="60000"/>
              </a:schemeClr>
            </a:glow>
          </a:effectLst>
        </p:spPr>
      </p:pic>
      <p:pic>
        <p:nvPicPr>
          <p:cNvPr id="49" name="Graphic 48" descr="Flower">
            <a:extLst>
              <a:ext uri="{FF2B5EF4-FFF2-40B4-BE49-F238E27FC236}">
                <a16:creationId xmlns:a16="http://schemas.microsoft.com/office/drawing/2014/main" xmlns="" id="{D8319688-3F7C-46ED-BC1C-38353064776C}"/>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3325969" y="4192628"/>
            <a:ext cx="249227" cy="249227"/>
          </a:xfrm>
          <a:prstGeom prst="rect">
            <a:avLst/>
          </a:prstGeom>
          <a:effectLst>
            <a:glow rad="50800">
              <a:schemeClr val="tx1">
                <a:alpha val="60000"/>
              </a:schemeClr>
            </a:glow>
          </a:effectLst>
        </p:spPr>
      </p:pic>
      <p:pic>
        <p:nvPicPr>
          <p:cNvPr id="50" name="Graphic 49" descr="Flower">
            <a:extLst>
              <a:ext uri="{FF2B5EF4-FFF2-40B4-BE49-F238E27FC236}">
                <a16:creationId xmlns:a16="http://schemas.microsoft.com/office/drawing/2014/main" xmlns="" id="{AECC2DF8-D08C-4DE6-A378-6205BA377FFC}"/>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424724" y="2860845"/>
            <a:ext cx="249227" cy="249227"/>
          </a:xfrm>
          <a:prstGeom prst="rect">
            <a:avLst/>
          </a:prstGeom>
          <a:effectLst>
            <a:glow rad="50800">
              <a:schemeClr val="tx1">
                <a:alpha val="60000"/>
              </a:schemeClr>
            </a:glow>
          </a:effectLst>
        </p:spPr>
      </p:pic>
      <p:pic>
        <p:nvPicPr>
          <p:cNvPr id="51" name="Graphic 50" descr="Motorcycle">
            <a:extLst>
              <a:ext uri="{FF2B5EF4-FFF2-40B4-BE49-F238E27FC236}">
                <a16:creationId xmlns:a16="http://schemas.microsoft.com/office/drawing/2014/main" xmlns="" id="{7B534C24-DB2C-41C9-9F89-C05A3F345363}"/>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r:embed="rId28"/>
              </a:ext>
            </a:extLst>
          </a:blip>
          <a:stretch>
            <a:fillRect/>
          </a:stretch>
        </p:blipFill>
        <p:spPr>
          <a:xfrm>
            <a:off x="246349" y="1495697"/>
            <a:ext cx="302989" cy="302989"/>
          </a:xfrm>
          <a:prstGeom prst="rect">
            <a:avLst/>
          </a:prstGeom>
          <a:effectLst>
            <a:glow rad="101600">
              <a:schemeClr val="tx1">
                <a:alpha val="60000"/>
              </a:schemeClr>
            </a:glow>
          </a:effectLst>
        </p:spPr>
      </p:pic>
      <p:sp>
        <p:nvSpPr>
          <p:cNvPr id="52" name="TextBox 51">
            <a:extLst>
              <a:ext uri="{FF2B5EF4-FFF2-40B4-BE49-F238E27FC236}">
                <a16:creationId xmlns:a16="http://schemas.microsoft.com/office/drawing/2014/main" xmlns="" id="{8614D465-F7DA-4A3E-BFBE-222462A75C9A}"/>
              </a:ext>
            </a:extLst>
          </p:cNvPr>
          <p:cNvSpPr txBox="1"/>
          <p:nvPr/>
        </p:nvSpPr>
        <p:spPr>
          <a:xfrm>
            <a:off x="2095815" y="2196488"/>
            <a:ext cx="1109856" cy="276999"/>
          </a:xfrm>
          <a:prstGeom prst="rect">
            <a:avLst/>
          </a:prstGeom>
          <a:noFill/>
        </p:spPr>
        <p:txBody>
          <a:bodyPr wrap="none" rtlCol="0">
            <a:spAutoFit/>
          </a:bodyPr>
          <a:lstStyle/>
          <a:p>
            <a:r>
              <a:rPr lang="en-US" sz="1200" b="1" dirty="0">
                <a:effectLst>
                  <a:glow rad="101600">
                    <a:schemeClr val="bg1">
                      <a:alpha val="60000"/>
                    </a:schemeClr>
                  </a:glow>
                </a:effectLst>
              </a:rPr>
              <a:t>VANWYKSVLEI</a:t>
            </a:r>
            <a:endParaRPr lang="en-ZA" sz="1200" b="1" dirty="0">
              <a:effectLst>
                <a:glow rad="101600">
                  <a:schemeClr val="bg1">
                    <a:alpha val="60000"/>
                  </a:schemeClr>
                </a:glow>
              </a:effectLst>
            </a:endParaRPr>
          </a:p>
        </p:txBody>
      </p:sp>
      <p:sp>
        <p:nvSpPr>
          <p:cNvPr id="53" name="TextBox 52">
            <a:extLst>
              <a:ext uri="{FF2B5EF4-FFF2-40B4-BE49-F238E27FC236}">
                <a16:creationId xmlns:a16="http://schemas.microsoft.com/office/drawing/2014/main" xmlns="" id="{BA77C805-E851-4565-ABAA-2B92E3FA3B57}"/>
              </a:ext>
            </a:extLst>
          </p:cNvPr>
          <p:cNvSpPr txBox="1"/>
          <p:nvPr/>
        </p:nvSpPr>
        <p:spPr>
          <a:xfrm>
            <a:off x="2812408" y="3602895"/>
            <a:ext cx="955711" cy="261610"/>
          </a:xfrm>
          <a:prstGeom prst="rect">
            <a:avLst/>
          </a:prstGeom>
          <a:noFill/>
        </p:spPr>
        <p:txBody>
          <a:bodyPr wrap="none" rtlCol="0">
            <a:spAutoFit/>
          </a:bodyPr>
          <a:lstStyle/>
          <a:p>
            <a:r>
              <a:rPr lang="en-US" sz="1100" b="1" dirty="0">
                <a:effectLst>
                  <a:glow rad="101600">
                    <a:schemeClr val="bg1">
                      <a:alpha val="60000"/>
                    </a:schemeClr>
                  </a:glow>
                </a:effectLst>
              </a:rPr>
              <a:t>CARNARVON</a:t>
            </a:r>
            <a:endParaRPr lang="en-ZA" sz="1100" b="1" dirty="0">
              <a:effectLst>
                <a:glow rad="101600">
                  <a:schemeClr val="bg1">
                    <a:alpha val="60000"/>
                  </a:schemeClr>
                </a:glow>
              </a:effectLst>
            </a:endParaRPr>
          </a:p>
        </p:txBody>
      </p:sp>
      <p:sp>
        <p:nvSpPr>
          <p:cNvPr id="54" name="TextBox 53">
            <a:extLst>
              <a:ext uri="{FF2B5EF4-FFF2-40B4-BE49-F238E27FC236}">
                <a16:creationId xmlns:a16="http://schemas.microsoft.com/office/drawing/2014/main" xmlns="" id="{62570D84-675B-4EB0-BA12-4033EFB0F150}"/>
              </a:ext>
            </a:extLst>
          </p:cNvPr>
          <p:cNvSpPr txBox="1"/>
          <p:nvPr/>
        </p:nvSpPr>
        <p:spPr>
          <a:xfrm>
            <a:off x="4577179" y="2752303"/>
            <a:ext cx="771365" cy="261610"/>
          </a:xfrm>
          <a:prstGeom prst="rect">
            <a:avLst/>
          </a:prstGeom>
          <a:noFill/>
        </p:spPr>
        <p:txBody>
          <a:bodyPr wrap="none" rtlCol="0">
            <a:spAutoFit/>
          </a:bodyPr>
          <a:lstStyle/>
          <a:p>
            <a:r>
              <a:rPr lang="en-US" sz="1100" b="1" dirty="0">
                <a:effectLst>
                  <a:glow rad="101600">
                    <a:schemeClr val="bg1">
                      <a:alpha val="60000"/>
                    </a:schemeClr>
                  </a:glow>
                </a:effectLst>
              </a:rPr>
              <a:t>VOSBURG</a:t>
            </a:r>
            <a:endParaRPr lang="en-ZA" sz="1100" b="1" dirty="0">
              <a:effectLst>
                <a:glow rad="101600">
                  <a:schemeClr val="bg1">
                    <a:alpha val="60000"/>
                  </a:schemeClr>
                </a:glow>
              </a:effectLst>
            </a:endParaRPr>
          </a:p>
        </p:txBody>
      </p:sp>
    </p:spTree>
    <p:extLst>
      <p:ext uri="{BB962C8B-B14F-4D97-AF65-F5344CB8AC3E}">
        <p14:creationId xmlns:p14="http://schemas.microsoft.com/office/powerpoint/2010/main" val="1341633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869" y="794"/>
            <a:ext cx="10476171" cy="1077218"/>
          </a:xfrm>
          <a:prstGeom prst="rect">
            <a:avLst/>
          </a:prstGeom>
          <a:noFill/>
        </p:spPr>
        <p:txBody>
          <a:bodyPr wrap="square" rtlCol="0">
            <a:spAutoFit/>
          </a:bodyPr>
          <a:lstStyle/>
          <a:p>
            <a:r>
              <a:rPr lang="en-ZA" sz="3200" dirty="0">
                <a:solidFill>
                  <a:schemeClr val="accent1">
                    <a:lumMod val="50000"/>
                  </a:schemeClr>
                </a:solidFill>
              </a:rPr>
              <a:t>MACRO FRAMEWORK</a:t>
            </a:r>
          </a:p>
          <a:p>
            <a:r>
              <a:rPr lang="en-ZA" sz="3200" dirty="0">
                <a:solidFill>
                  <a:schemeClr val="accent1">
                    <a:lumMod val="50000"/>
                  </a:schemeClr>
                </a:solidFill>
              </a:rPr>
              <a:t>STRATEGY FOUR: ENHANCE INFRASTRUCTURE DEVELOPMENT </a:t>
            </a:r>
          </a:p>
        </p:txBody>
      </p:sp>
      <p:grpSp>
        <p:nvGrpSpPr>
          <p:cNvPr id="29" name="Group 28"/>
          <p:cNvGrpSpPr/>
          <p:nvPr/>
        </p:nvGrpSpPr>
        <p:grpSpPr>
          <a:xfrm>
            <a:off x="11071010" y="121421"/>
            <a:ext cx="990121" cy="983798"/>
            <a:chOff x="7769831" y="4068442"/>
            <a:chExt cx="1743386" cy="1648130"/>
          </a:xfrm>
        </p:grpSpPr>
        <p:sp>
          <p:nvSpPr>
            <p:cNvPr id="30" name="Round Diagonal Corner Rectangle 53">
              <a:extLst>
                <a:ext uri="{FF2B5EF4-FFF2-40B4-BE49-F238E27FC236}">
                  <a16:creationId xmlns:a16="http://schemas.microsoft.com/office/drawing/2014/main" xmlns="" id="{C3FECE9C-966C-4F55-B322-0E1BF9CB86BA}"/>
                </a:ext>
              </a:extLst>
            </p:cNvPr>
            <p:cNvSpPr/>
            <p:nvPr/>
          </p:nvSpPr>
          <p:spPr>
            <a:xfrm>
              <a:off x="7769831" y="4068442"/>
              <a:ext cx="1743386" cy="164813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31" name="Freeform 166"/>
            <p:cNvSpPr>
              <a:spLocks noChangeArrowheads="1"/>
            </p:cNvSpPr>
            <p:nvPr/>
          </p:nvSpPr>
          <p:spPr bwMode="auto">
            <a:xfrm>
              <a:off x="8211311" y="4365767"/>
              <a:ext cx="817285" cy="1107051"/>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SimSun" charset="0"/>
              </a:endParaRPr>
            </a:p>
          </p:txBody>
        </p:sp>
      </p:grpSp>
      <p:cxnSp>
        <p:nvCxnSpPr>
          <p:cNvPr id="37" name="Straight Connector 36"/>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xmlns="" id="{3EFE201E-D102-4A7F-ACDE-D07EB00C0223}"/>
              </a:ext>
            </a:extLst>
          </p:cNvPr>
          <p:cNvSpPr txBox="1"/>
          <p:nvPr/>
        </p:nvSpPr>
        <p:spPr>
          <a:xfrm>
            <a:off x="113451" y="1128032"/>
            <a:ext cx="5878045" cy="5820952"/>
          </a:xfrm>
          <a:prstGeom prst="rect">
            <a:avLst/>
          </a:prstGeom>
          <a:noFill/>
        </p:spPr>
        <p:txBody>
          <a:bodyPr wrap="square" rtlCol="0">
            <a:spAutoFit/>
          </a:bodyPr>
          <a:lstStyle/>
          <a:p>
            <a:pPr marL="0" lvl="3" fontAlgn="base">
              <a:lnSpc>
                <a:spcPct val="107000"/>
              </a:lnSpc>
              <a:spcBef>
                <a:spcPts val="1200"/>
              </a:spcBef>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Objectives: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Ensure efficient supply of water, electricity and waste management services to sustain and maintain additional growth;</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Eradicate backlogs in water and sanitation, electricity, housing;</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Improved maintenance of existing infrastructure networks;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More liveable neighbourhoods and communities;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Provide public access to all facilities;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Eliminate inequalities among and within communities;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Clustering and sharing of social facilities to optimise accessibility and community participation</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Reducing reliance on costly municipal services networks;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Promoting off-grid development and making use of renewable energy;</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Facilitation and promotion of transport modal shifts to non-motorised transport options;</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Improving the provision of and access to public transportation;</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Recycling and converting waste into something productive; and </a:t>
            </a:r>
          </a:p>
          <a:p>
            <a:pPr marL="342900" lvl="0" indent="-342900" algn="just">
              <a:spcAft>
                <a:spcPts val="60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Rejuvenation of settlements.</a:t>
            </a:r>
          </a:p>
          <a:p>
            <a:pPr lvl="0" algn="just">
              <a:spcAft>
                <a:spcPts val="600"/>
              </a:spcAft>
            </a:pPr>
            <a:r>
              <a:rPr lang="en-ZA"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rPr>
              <a:t>Principles:</a:t>
            </a:r>
            <a:endParaRPr lang="en-US" sz="2400" b="1" kern="0" cap="small" dirty="0">
              <a:solidFill>
                <a:srgbClr val="44546A"/>
              </a:solidFill>
              <a:effectLst>
                <a:glow>
                  <a:srgbClr val="000000"/>
                </a:glow>
                <a:outerShdw sx="0" sy="0">
                  <a:srgbClr val="000000"/>
                </a:outerShdw>
                <a:reflection stA="0" endPos="0" fadeDir="0" sx="0" s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Clustering and consolidation;</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Sustainability;</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Shift in transport modes – promote </a:t>
            </a:r>
            <a:r>
              <a:rPr lang="en-ZA" sz="1400" dirty="0" err="1">
                <a:latin typeface="Calibri" panose="020F0502020204030204" pitchFamily="34" charset="0"/>
                <a:ea typeface="Calibri" panose="020F0502020204030204" pitchFamily="34" charset="0"/>
                <a:cs typeface="Times New Roman" panose="02020603050405020304" pitchFamily="18" charset="0"/>
              </a:rPr>
              <a:t>NMT</a:t>
            </a:r>
            <a:r>
              <a:rPr lang="en-ZA" sz="1400" dirty="0">
                <a:latin typeface="Calibri" panose="020F0502020204030204" pitchFamily="34" charset="0"/>
                <a:ea typeface="Calibri" panose="020F0502020204030204" pitchFamily="34" charset="0"/>
                <a:cs typeface="Times New Roman" panose="02020603050405020304" pitchFamily="18" charset="0"/>
              </a:rPr>
              <a:t>;</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Integrated and connected economy;</a:t>
            </a:r>
          </a:p>
          <a:p>
            <a:pPr marL="342900" lvl="0" indent="-342900" algn="just">
              <a:spcAft>
                <a:spcPts val="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Waste = Value / Potential resource; and</a:t>
            </a:r>
          </a:p>
          <a:p>
            <a:pPr marL="342900" lvl="0" indent="-342900" algn="just">
              <a:spcAft>
                <a:spcPts val="600"/>
              </a:spcAft>
              <a:buFont typeface="Calibri" panose="020F0502020204030204" pitchFamily="34" charset="0"/>
              <a:buChar char="•"/>
            </a:pPr>
            <a:r>
              <a:rPr lang="en-ZA" sz="1400" dirty="0">
                <a:latin typeface="Calibri" panose="020F0502020204030204" pitchFamily="34" charset="0"/>
                <a:ea typeface="Calibri" panose="020F0502020204030204" pitchFamily="34" charset="0"/>
                <a:cs typeface="Times New Roman" panose="02020603050405020304" pitchFamily="18" charset="0"/>
              </a:rPr>
              <a:t>Contain urban expansion</a:t>
            </a:r>
            <a:r>
              <a:rPr lang="en-ZA" sz="1600" dirty="0">
                <a:latin typeface="Calibri" panose="020F0502020204030204" pitchFamily="34" charset="0"/>
                <a:ea typeface="Calibri" panose="020F0502020204030204" pitchFamily="34" charset="0"/>
                <a:cs typeface="Times New Roman" panose="02020603050405020304" pitchFamily="18" charset="0"/>
              </a:rPr>
              <a:t>.</a:t>
            </a:r>
          </a:p>
        </p:txBody>
      </p:sp>
      <p:sp>
        <p:nvSpPr>
          <p:cNvPr id="10" name="TextBox 9">
            <a:extLst>
              <a:ext uri="{FF2B5EF4-FFF2-40B4-BE49-F238E27FC236}">
                <a16:creationId xmlns:a16="http://schemas.microsoft.com/office/drawing/2014/main" xmlns="" id="{3BDE70BF-8D60-4394-BA3E-855D8E9A0170}"/>
              </a:ext>
            </a:extLst>
          </p:cNvPr>
          <p:cNvSpPr txBox="1"/>
          <p:nvPr/>
        </p:nvSpPr>
        <p:spPr>
          <a:xfrm>
            <a:off x="5991496" y="1289638"/>
            <a:ext cx="6200503" cy="5178597"/>
          </a:xfrm>
          <a:prstGeom prst="rect">
            <a:avLst/>
          </a:prstGeom>
          <a:noFill/>
        </p:spPr>
        <p:txBody>
          <a:bodyPr wrap="square" rtlCol="0">
            <a:spAutoFit/>
          </a:bodyPr>
          <a:lstStyle/>
          <a:p>
            <a:pPr marL="0" marR="0" lvl="3" algn="just">
              <a:lnSpc>
                <a:spcPct val="107000"/>
              </a:lnSpc>
              <a:spcBef>
                <a:spcPts val="60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Implications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Ensure that sufficient land is reserved for these essential facilities;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Concentrate investment in areas with potential for sustainable economic development;</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Replace ageing infrastructure;</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Reduce illegal connections;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Improved development/building standards;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Reducing excess waste;</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Improved operating rules of water resources;</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To promote the re-use of water; and</a:t>
            </a:r>
          </a:p>
          <a:p>
            <a:pPr marL="342900" lvl="0" indent="-342900">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Densification and infill development need to be considered in urban development.</a:t>
            </a:r>
          </a:p>
          <a:p>
            <a:pPr marL="0" marR="0" lvl="3" algn="just">
              <a:lnSpc>
                <a:spcPct val="107000"/>
              </a:lnSpc>
              <a:spcBef>
                <a:spcPts val="600"/>
              </a:spcBef>
              <a:spcAft>
                <a:spcPts val="600"/>
              </a:spcAft>
            </a:pPr>
            <a:r>
              <a:rPr lang="en-ZA"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rPr>
              <a:t>Opportunities</a:t>
            </a:r>
            <a:endParaRPr lang="en-US" sz="2400" b="1" cap="small" dirty="0">
              <a:solidFill>
                <a:srgbClr val="44546A"/>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Provide public and non-motorised transport and facilities to improve accessibility to urban functions and job opportunities;</a:t>
            </a:r>
          </a:p>
          <a:p>
            <a:pPr marL="342900" lvl="0" indent="-342900" algn="just">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Implement norms and standards for the provision of social facilities; and</a:t>
            </a:r>
          </a:p>
          <a:p>
            <a:pPr marL="342900" lvl="0" indent="-342900" algn="just">
              <a:spcAft>
                <a:spcPts val="60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Develop and implement a comprehensive infrastructure plan, responsive to needs by 2040.</a:t>
            </a:r>
          </a:p>
        </p:txBody>
      </p:sp>
    </p:spTree>
    <p:extLst>
      <p:ext uri="{BB962C8B-B14F-4D97-AF65-F5344CB8AC3E}">
        <p14:creationId xmlns:p14="http://schemas.microsoft.com/office/powerpoint/2010/main" val="3773478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0"/>
            <a:ext cx="10515600" cy="1325563"/>
          </a:xfrm>
        </p:spPr>
        <p:txBody>
          <a:bodyPr/>
          <a:lstStyle/>
          <a:p>
            <a:r>
              <a:rPr lang="en-ZA" b="1" dirty="0">
                <a:solidFill>
                  <a:schemeClr val="accent6">
                    <a:lumMod val="50000"/>
                  </a:schemeClr>
                </a:solidFill>
              </a:rPr>
              <a:t>PRESENTATION CONTENTS</a:t>
            </a:r>
          </a:p>
        </p:txBody>
      </p:sp>
      <p:cxnSp>
        <p:nvCxnSpPr>
          <p:cNvPr id="4" name="Straight Connector 3"/>
          <p:cNvCxnSpPr/>
          <p:nvPr/>
        </p:nvCxnSpPr>
        <p:spPr>
          <a:xfrm>
            <a:off x="0" y="1197428"/>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940143" y="0"/>
            <a:ext cx="1251857" cy="6858000"/>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chemeClr val="accent6">
                  <a:lumMod val="50000"/>
                </a:schemeClr>
              </a:solidFill>
            </a:endParaRPr>
          </a:p>
        </p:txBody>
      </p:sp>
      <p:grpSp>
        <p:nvGrpSpPr>
          <p:cNvPr id="17" name="Group 16"/>
          <p:cNvGrpSpPr/>
          <p:nvPr/>
        </p:nvGrpSpPr>
        <p:grpSpPr>
          <a:xfrm>
            <a:off x="7007816" y="1691459"/>
            <a:ext cx="2349537" cy="2266029"/>
            <a:chOff x="400507" y="1628262"/>
            <a:chExt cx="2349537" cy="2266029"/>
          </a:xfrm>
        </p:grpSpPr>
        <p:sp>
          <p:nvSpPr>
            <p:cNvPr id="14" name="Round Diagonal Corner Rectangle 52">
              <a:extLst>
                <a:ext uri="{FF2B5EF4-FFF2-40B4-BE49-F238E27FC236}">
                  <a16:creationId xmlns:a16="http://schemas.microsoft.com/office/drawing/2014/main" xmlns="" id="{668C57EF-4B03-4BB2-B73A-1F7E37DA3970}"/>
                </a:ext>
              </a:extLst>
            </p:cNvPr>
            <p:cNvSpPr/>
            <p:nvPr/>
          </p:nvSpPr>
          <p:spPr>
            <a:xfrm rot="5400000">
              <a:off x="747068" y="1602356"/>
              <a:ext cx="1553039" cy="1604851"/>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85" name="TextBox 84">
              <a:extLst>
                <a:ext uri="{FF2B5EF4-FFF2-40B4-BE49-F238E27FC236}">
                  <a16:creationId xmlns:a16="http://schemas.microsoft.com/office/drawing/2014/main" xmlns="" id="{601C804F-4643-4C3E-8A0D-80A0D502225E}"/>
                </a:ext>
              </a:extLst>
            </p:cNvPr>
            <p:cNvSpPr txBox="1"/>
            <p:nvPr/>
          </p:nvSpPr>
          <p:spPr>
            <a:xfrm>
              <a:off x="400507" y="3094108"/>
              <a:ext cx="2349537" cy="800183"/>
            </a:xfrm>
            <a:prstGeom prst="rect">
              <a:avLst/>
            </a:prstGeom>
            <a:noFill/>
          </p:spPr>
          <p:txBody>
            <a:bodyPr wrap="square" lIns="182843" tIns="91422" rIns="182843" bIns="91422" rtlCol="0">
              <a:spAutoFit/>
            </a:bodyPr>
            <a:lstStyle/>
            <a:p>
              <a:pPr algn="ctr"/>
              <a:r>
                <a:rPr lang="en-ZA" sz="2000" b="1" dirty="0">
                  <a:solidFill>
                    <a:schemeClr val="accent2"/>
                  </a:solidFill>
                  <a:latin typeface="Lato Regular"/>
                  <a:cs typeface="Lato Regular"/>
                </a:rPr>
                <a:t>SPATIAL VISION &amp; CONCEPT</a:t>
              </a:r>
              <a:endParaRPr lang="id-ID" sz="2000" b="1" dirty="0">
                <a:solidFill>
                  <a:schemeClr val="accent2"/>
                </a:solidFill>
                <a:latin typeface="Lato Regular"/>
                <a:cs typeface="Lato Regular"/>
              </a:endParaRPr>
            </a:p>
          </p:txBody>
        </p:sp>
        <p:pic>
          <p:nvPicPr>
            <p:cNvPr id="3" name="Picture 2"/>
            <p:cNvPicPr>
              <a:picLocks noChangeAspect="1"/>
            </p:cNvPicPr>
            <p:nvPr/>
          </p:nvPicPr>
          <p:blipFill>
            <a:blip r:embed="rId2"/>
            <a:stretch>
              <a:fillRect/>
            </a:stretch>
          </p:blipFill>
          <p:spPr>
            <a:xfrm>
              <a:off x="925309" y="1916935"/>
              <a:ext cx="1228181" cy="1049038"/>
            </a:xfrm>
            <a:prstGeom prst="rect">
              <a:avLst/>
            </a:prstGeom>
          </p:spPr>
        </p:pic>
      </p:grpSp>
      <p:grpSp>
        <p:nvGrpSpPr>
          <p:cNvPr id="13" name="Group 12"/>
          <p:cNvGrpSpPr/>
          <p:nvPr/>
        </p:nvGrpSpPr>
        <p:grpSpPr>
          <a:xfrm>
            <a:off x="3425856" y="4286449"/>
            <a:ext cx="3105584" cy="2096074"/>
            <a:chOff x="3542369" y="1614660"/>
            <a:chExt cx="3105584" cy="2096074"/>
          </a:xfrm>
        </p:grpSpPr>
        <p:sp>
          <p:nvSpPr>
            <p:cNvPr id="10" name="Round Diagonal Corner Rectangle 53">
              <a:extLst>
                <a:ext uri="{FF2B5EF4-FFF2-40B4-BE49-F238E27FC236}">
                  <a16:creationId xmlns:a16="http://schemas.microsoft.com/office/drawing/2014/main" xmlns="" id="{F07D537E-5C24-4F7E-B4FA-4F1B1323C6BF}"/>
                </a:ext>
              </a:extLst>
            </p:cNvPr>
            <p:cNvSpPr/>
            <p:nvPr/>
          </p:nvSpPr>
          <p:spPr>
            <a:xfrm>
              <a:off x="4316793" y="1614660"/>
              <a:ext cx="1678424" cy="1559471"/>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84" name="TextBox 83">
              <a:extLst>
                <a:ext uri="{FF2B5EF4-FFF2-40B4-BE49-F238E27FC236}">
                  <a16:creationId xmlns:a16="http://schemas.microsoft.com/office/drawing/2014/main" xmlns="" id="{601C804F-4643-4C3E-8A0D-80A0D502225E}"/>
                </a:ext>
              </a:extLst>
            </p:cNvPr>
            <p:cNvSpPr txBox="1"/>
            <p:nvPr/>
          </p:nvSpPr>
          <p:spPr>
            <a:xfrm>
              <a:off x="3542369" y="3218328"/>
              <a:ext cx="3105584" cy="492406"/>
            </a:xfrm>
            <a:prstGeom prst="rect">
              <a:avLst/>
            </a:prstGeom>
            <a:noFill/>
          </p:spPr>
          <p:txBody>
            <a:bodyPr wrap="none" lIns="182843" tIns="91422" rIns="182843" bIns="91422" rtlCol="0">
              <a:spAutoFit/>
            </a:bodyPr>
            <a:lstStyle/>
            <a:p>
              <a:pPr algn="ctr"/>
              <a:r>
                <a:rPr lang="en-ZA" sz="2000" b="1" dirty="0">
                  <a:solidFill>
                    <a:schemeClr val="accent2"/>
                  </a:solidFill>
                  <a:latin typeface="Lato Regular"/>
                  <a:cs typeface="Lato Regular"/>
                </a:rPr>
                <a:t>MACRO &amp; MICRO SDF</a:t>
              </a:r>
              <a:endParaRPr lang="id-ID" sz="2000" b="1" dirty="0">
                <a:solidFill>
                  <a:schemeClr val="accent2"/>
                </a:solidFill>
                <a:latin typeface="Lato Regular"/>
                <a:cs typeface="Lato Regular"/>
              </a:endParaRPr>
            </a:p>
          </p:txBody>
        </p:sp>
        <p:pic>
          <p:nvPicPr>
            <p:cNvPr id="6" name="Picture 5"/>
            <p:cNvPicPr>
              <a:picLocks noChangeAspect="1"/>
            </p:cNvPicPr>
            <p:nvPr/>
          </p:nvPicPr>
          <p:blipFill>
            <a:blip r:embed="rId3"/>
            <a:stretch>
              <a:fillRect/>
            </a:stretch>
          </p:blipFill>
          <p:spPr>
            <a:xfrm>
              <a:off x="4532138" y="1794617"/>
              <a:ext cx="1288260" cy="1270733"/>
            </a:xfrm>
            <a:prstGeom prst="rect">
              <a:avLst/>
            </a:prstGeom>
          </p:spPr>
        </p:pic>
      </p:grpSp>
      <p:grpSp>
        <p:nvGrpSpPr>
          <p:cNvPr id="20" name="Group 19"/>
          <p:cNvGrpSpPr/>
          <p:nvPr/>
        </p:nvGrpSpPr>
        <p:grpSpPr>
          <a:xfrm>
            <a:off x="458835" y="4333094"/>
            <a:ext cx="2202014" cy="2345062"/>
            <a:chOff x="7540517" y="1554252"/>
            <a:chExt cx="2202014" cy="2345062"/>
          </a:xfrm>
        </p:grpSpPr>
        <p:sp>
          <p:nvSpPr>
            <p:cNvPr id="18" name="Round Diagonal Corner Rectangle 54">
              <a:extLst>
                <a:ext uri="{FF2B5EF4-FFF2-40B4-BE49-F238E27FC236}">
                  <a16:creationId xmlns:a16="http://schemas.microsoft.com/office/drawing/2014/main" xmlns="" id="{3DD15462-598F-435E-A762-9B3347CBCDB8}"/>
                </a:ext>
              </a:extLst>
            </p:cNvPr>
            <p:cNvSpPr/>
            <p:nvPr/>
          </p:nvSpPr>
          <p:spPr>
            <a:xfrm>
              <a:off x="7802281" y="1554252"/>
              <a:ext cx="1678488" cy="1622852"/>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86" name="TextBox 85">
              <a:extLst>
                <a:ext uri="{FF2B5EF4-FFF2-40B4-BE49-F238E27FC236}">
                  <a16:creationId xmlns:a16="http://schemas.microsoft.com/office/drawing/2014/main" xmlns="" id="{601C804F-4643-4C3E-8A0D-80A0D502225E}"/>
                </a:ext>
              </a:extLst>
            </p:cNvPr>
            <p:cNvSpPr txBox="1"/>
            <p:nvPr/>
          </p:nvSpPr>
          <p:spPr>
            <a:xfrm>
              <a:off x="7540517" y="3099131"/>
              <a:ext cx="2202014" cy="800183"/>
            </a:xfrm>
            <a:prstGeom prst="rect">
              <a:avLst/>
            </a:prstGeom>
            <a:noFill/>
          </p:spPr>
          <p:txBody>
            <a:bodyPr wrap="square" lIns="182843" tIns="91422" rIns="182843" bIns="91422" rtlCol="0">
              <a:spAutoFit/>
            </a:bodyPr>
            <a:lstStyle/>
            <a:p>
              <a:pPr algn="ctr"/>
              <a:r>
                <a:rPr lang="en-ZA" sz="2000" b="1" dirty="0">
                  <a:solidFill>
                    <a:schemeClr val="accent2"/>
                  </a:solidFill>
                  <a:latin typeface="Lato Regular"/>
                  <a:cs typeface="Lato Regular"/>
                </a:rPr>
                <a:t>STRATEGIC OBJECTIVES</a:t>
              </a:r>
              <a:endParaRPr lang="id-ID" sz="2000" b="1" dirty="0">
                <a:solidFill>
                  <a:schemeClr val="accent2"/>
                </a:solidFill>
                <a:latin typeface="Lato Regular"/>
                <a:cs typeface="Lato Regular"/>
              </a:endParaRPr>
            </a:p>
          </p:txBody>
        </p:sp>
        <p:pic>
          <p:nvPicPr>
            <p:cNvPr id="7" name="Picture 6"/>
            <p:cNvPicPr>
              <a:picLocks noChangeAspect="1"/>
            </p:cNvPicPr>
            <p:nvPr/>
          </p:nvPicPr>
          <p:blipFill>
            <a:blip r:embed="rId4"/>
            <a:stretch>
              <a:fillRect/>
            </a:stretch>
          </p:blipFill>
          <p:spPr>
            <a:xfrm>
              <a:off x="8090076" y="1852912"/>
              <a:ext cx="1202129" cy="1177084"/>
            </a:xfrm>
            <a:prstGeom prst="rect">
              <a:avLst/>
            </a:prstGeom>
          </p:spPr>
        </p:pic>
      </p:grpSp>
      <p:grpSp>
        <p:nvGrpSpPr>
          <p:cNvPr id="21" name="Group 20"/>
          <p:cNvGrpSpPr/>
          <p:nvPr/>
        </p:nvGrpSpPr>
        <p:grpSpPr>
          <a:xfrm>
            <a:off x="6879148" y="4284439"/>
            <a:ext cx="2861854" cy="2026095"/>
            <a:chOff x="264405" y="4157983"/>
            <a:chExt cx="2861854" cy="2026095"/>
          </a:xfrm>
        </p:grpSpPr>
        <p:sp>
          <p:nvSpPr>
            <p:cNvPr id="44" name="Round Diagonal Corner Rectangle 45">
              <a:extLst>
                <a:ext uri="{FF2B5EF4-FFF2-40B4-BE49-F238E27FC236}">
                  <a16:creationId xmlns:a16="http://schemas.microsoft.com/office/drawing/2014/main" xmlns="" id="{4BF4491F-CE13-477D-BEC1-A056C0F5BEB2}"/>
                </a:ext>
              </a:extLst>
            </p:cNvPr>
            <p:cNvSpPr/>
            <p:nvPr/>
          </p:nvSpPr>
          <p:spPr>
            <a:xfrm rot="16200000">
              <a:off x="744293" y="4134852"/>
              <a:ext cx="1558589" cy="1604851"/>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87" name="TextBox 86">
              <a:extLst>
                <a:ext uri="{FF2B5EF4-FFF2-40B4-BE49-F238E27FC236}">
                  <a16:creationId xmlns:a16="http://schemas.microsoft.com/office/drawing/2014/main" xmlns="" id="{601C804F-4643-4C3E-8A0D-80A0D502225E}"/>
                </a:ext>
              </a:extLst>
            </p:cNvPr>
            <p:cNvSpPr txBox="1"/>
            <p:nvPr/>
          </p:nvSpPr>
          <p:spPr>
            <a:xfrm>
              <a:off x="264405" y="5691672"/>
              <a:ext cx="2861854" cy="492406"/>
            </a:xfrm>
            <a:prstGeom prst="rect">
              <a:avLst/>
            </a:prstGeom>
            <a:noFill/>
          </p:spPr>
          <p:txBody>
            <a:bodyPr wrap="square" lIns="182843" tIns="91422" rIns="182843" bIns="91422" rtlCol="0">
              <a:spAutoFit/>
            </a:bodyPr>
            <a:lstStyle/>
            <a:p>
              <a:pPr algn="ctr"/>
              <a:r>
                <a:rPr lang="en-ZA" sz="2000" b="1" dirty="0">
                  <a:solidFill>
                    <a:schemeClr val="accent2"/>
                  </a:solidFill>
                  <a:latin typeface="Lato Regular"/>
                  <a:cs typeface="Lato Regular"/>
                </a:rPr>
                <a:t>IMPLEMENTATION</a:t>
              </a:r>
              <a:endParaRPr lang="id-ID" sz="2000" b="1" dirty="0">
                <a:solidFill>
                  <a:schemeClr val="accent2"/>
                </a:solidFill>
                <a:latin typeface="Lato Regular"/>
                <a:cs typeface="Lato Regular"/>
              </a:endParaRPr>
            </a:p>
          </p:txBody>
        </p:sp>
        <p:pic>
          <p:nvPicPr>
            <p:cNvPr id="9" name="Picture 8"/>
            <p:cNvPicPr>
              <a:picLocks noChangeAspect="1"/>
            </p:cNvPicPr>
            <p:nvPr/>
          </p:nvPicPr>
          <p:blipFill>
            <a:blip r:embed="rId5"/>
            <a:stretch>
              <a:fillRect/>
            </a:stretch>
          </p:blipFill>
          <p:spPr>
            <a:xfrm>
              <a:off x="799039" y="4264100"/>
              <a:ext cx="1426407" cy="1346354"/>
            </a:xfrm>
            <a:prstGeom prst="rect">
              <a:avLst/>
            </a:prstGeom>
          </p:spPr>
        </p:pic>
      </p:grpSp>
      <p:pic>
        <p:nvPicPr>
          <p:cNvPr id="22" name="Picture 21">
            <a:extLst>
              <a:ext uri="{FF2B5EF4-FFF2-40B4-BE49-F238E27FC236}">
                <a16:creationId xmlns:a16="http://schemas.microsoft.com/office/drawing/2014/main" xmlns="" id="{2BF95BDC-2395-4D1A-A0FB-8122FEEB17B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3" name="Picture 22"/>
          <p:cNvPicPr>
            <a:picLocks noChangeAspect="1"/>
          </p:cNvPicPr>
          <p:nvPr/>
        </p:nvPicPr>
        <p:blipFill>
          <a:blip r:embed="rId8"/>
          <a:stretch>
            <a:fillRect/>
          </a:stretch>
        </p:blipFill>
        <p:spPr>
          <a:xfrm>
            <a:off x="11053821" y="4323385"/>
            <a:ext cx="1000125" cy="1009650"/>
          </a:xfrm>
          <a:prstGeom prst="rect">
            <a:avLst/>
          </a:prstGeom>
        </p:spPr>
      </p:pic>
      <p:pic>
        <p:nvPicPr>
          <p:cNvPr id="24" name="Picture 23" descr="Hantam Municipality">
            <a:extLst>
              <a:ext uri="{FF2B5EF4-FFF2-40B4-BE49-F238E27FC236}">
                <a16:creationId xmlns:a16="http://schemas.microsoft.com/office/drawing/2014/main" xmlns="" id="{CD0A7FB4-2FDC-4E15-A49A-CB8348C8CE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01928" y="2729448"/>
            <a:ext cx="1085429" cy="144723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xmlns="" id="{BF6D948B-43BB-4B04-BACF-3B93E63EF5FB}"/>
              </a:ext>
            </a:extLst>
          </p:cNvPr>
          <p:cNvGrpSpPr/>
          <p:nvPr/>
        </p:nvGrpSpPr>
        <p:grpSpPr>
          <a:xfrm>
            <a:off x="3919320" y="1698641"/>
            <a:ext cx="2349537" cy="2478046"/>
            <a:chOff x="264405" y="1555113"/>
            <a:chExt cx="2349537" cy="2478046"/>
          </a:xfrm>
        </p:grpSpPr>
        <p:grpSp>
          <p:nvGrpSpPr>
            <p:cNvPr id="25" name="Group 24">
              <a:extLst>
                <a:ext uri="{FF2B5EF4-FFF2-40B4-BE49-F238E27FC236}">
                  <a16:creationId xmlns:a16="http://schemas.microsoft.com/office/drawing/2014/main" xmlns="" id="{4CED9084-922A-4D9C-8D15-3E89DB7C5BB8}"/>
                </a:ext>
              </a:extLst>
            </p:cNvPr>
            <p:cNvGrpSpPr/>
            <p:nvPr/>
          </p:nvGrpSpPr>
          <p:grpSpPr>
            <a:xfrm>
              <a:off x="541875" y="1555113"/>
              <a:ext cx="1604851" cy="1553039"/>
              <a:chOff x="8781978" y="3719187"/>
              <a:chExt cx="2601757" cy="2602435"/>
            </a:xfrm>
          </p:grpSpPr>
          <p:sp>
            <p:nvSpPr>
              <p:cNvPr id="26" name="Round Diagonal Corner Rectangle 52">
                <a:extLst>
                  <a:ext uri="{FF2B5EF4-FFF2-40B4-BE49-F238E27FC236}">
                    <a16:creationId xmlns:a16="http://schemas.microsoft.com/office/drawing/2014/main" xmlns="" id="{3776B46B-FBD9-4C68-9929-C4FE22C43B81}"/>
                  </a:ext>
                </a:extLst>
              </p:cNvPr>
              <p:cNvSpPr/>
              <p:nvPr/>
            </p:nvSpPr>
            <p:spPr>
              <a:xfrm rot="5400000">
                <a:off x="8781639" y="3719526"/>
                <a:ext cx="2602435" cy="2601757"/>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7" name="Graphic 4" descr="Puzzle">
                <a:extLst>
                  <a:ext uri="{FF2B5EF4-FFF2-40B4-BE49-F238E27FC236}">
                    <a16:creationId xmlns:a16="http://schemas.microsoft.com/office/drawing/2014/main" xmlns="" id="{F9EBC219-4443-417D-BB44-F6A184916DF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9192509" y="4129525"/>
                <a:ext cx="1903732" cy="1903732"/>
              </a:xfrm>
              <a:prstGeom prst="rect">
                <a:avLst/>
              </a:prstGeom>
            </p:spPr>
          </p:pic>
        </p:grpSp>
        <p:sp>
          <p:nvSpPr>
            <p:cNvPr id="28" name="TextBox 27">
              <a:extLst>
                <a:ext uri="{FF2B5EF4-FFF2-40B4-BE49-F238E27FC236}">
                  <a16:creationId xmlns:a16="http://schemas.microsoft.com/office/drawing/2014/main" xmlns="" id="{C3441600-3A09-4922-A06B-DB150478470E}"/>
                </a:ext>
              </a:extLst>
            </p:cNvPr>
            <p:cNvSpPr txBox="1"/>
            <p:nvPr/>
          </p:nvSpPr>
          <p:spPr>
            <a:xfrm>
              <a:off x="264405" y="3232976"/>
              <a:ext cx="2349537" cy="800183"/>
            </a:xfrm>
            <a:prstGeom prst="rect">
              <a:avLst/>
            </a:prstGeom>
            <a:noFill/>
          </p:spPr>
          <p:txBody>
            <a:bodyPr wrap="square" lIns="182843" tIns="91422" rIns="182843" bIns="91422" rtlCol="0">
              <a:spAutoFit/>
            </a:bodyPr>
            <a:lstStyle/>
            <a:p>
              <a:pPr algn="ctr"/>
              <a:r>
                <a:rPr lang="en-ZA" sz="2000" b="1" dirty="0">
                  <a:solidFill>
                    <a:schemeClr val="accent2"/>
                  </a:solidFill>
                  <a:latin typeface="Lato Regular"/>
                  <a:cs typeface="Lato Regular"/>
                </a:rPr>
                <a:t>POINTS OF DEPARTURE</a:t>
              </a:r>
              <a:endParaRPr lang="id-ID" sz="2000" b="1" dirty="0">
                <a:solidFill>
                  <a:schemeClr val="accent2"/>
                </a:solidFill>
                <a:latin typeface="Lato Regular"/>
                <a:cs typeface="Lato Regular"/>
              </a:endParaRPr>
            </a:p>
          </p:txBody>
        </p:sp>
      </p:grpSp>
      <p:grpSp>
        <p:nvGrpSpPr>
          <p:cNvPr id="11" name="Group 10">
            <a:extLst>
              <a:ext uri="{FF2B5EF4-FFF2-40B4-BE49-F238E27FC236}">
                <a16:creationId xmlns:a16="http://schemas.microsoft.com/office/drawing/2014/main" xmlns="" id="{DBB4A6B1-7302-43B3-BB8D-ED0F5A09DDBC}"/>
              </a:ext>
            </a:extLst>
          </p:cNvPr>
          <p:cNvGrpSpPr/>
          <p:nvPr/>
        </p:nvGrpSpPr>
        <p:grpSpPr>
          <a:xfrm>
            <a:off x="714066" y="1779260"/>
            <a:ext cx="1678424" cy="2139076"/>
            <a:chOff x="4133155" y="1688242"/>
            <a:chExt cx="1678424" cy="2139076"/>
          </a:xfrm>
        </p:grpSpPr>
        <p:grpSp>
          <p:nvGrpSpPr>
            <p:cNvPr id="29" name="Group 28">
              <a:extLst>
                <a:ext uri="{FF2B5EF4-FFF2-40B4-BE49-F238E27FC236}">
                  <a16:creationId xmlns:a16="http://schemas.microsoft.com/office/drawing/2014/main" xmlns="" id="{07015731-228E-40F1-A0D8-722D413F5CC2}"/>
                </a:ext>
              </a:extLst>
            </p:cNvPr>
            <p:cNvGrpSpPr/>
            <p:nvPr/>
          </p:nvGrpSpPr>
          <p:grpSpPr>
            <a:xfrm>
              <a:off x="4133155" y="1688242"/>
              <a:ext cx="1678424" cy="1559471"/>
              <a:chOff x="3332995" y="3719187"/>
              <a:chExt cx="2601757" cy="2602435"/>
            </a:xfrm>
          </p:grpSpPr>
          <p:sp>
            <p:nvSpPr>
              <p:cNvPr id="30" name="Round Diagonal Corner Rectangle 53">
                <a:extLst>
                  <a:ext uri="{FF2B5EF4-FFF2-40B4-BE49-F238E27FC236}">
                    <a16:creationId xmlns:a16="http://schemas.microsoft.com/office/drawing/2014/main" xmlns="" id="{DD608E51-F436-4AFF-8C5E-B7BA4A75F6DD}"/>
                  </a:ext>
                </a:extLst>
              </p:cNvPr>
              <p:cNvSpPr/>
              <p:nvPr/>
            </p:nvSpPr>
            <p:spPr>
              <a:xfrm>
                <a:off x="3332995" y="3719187"/>
                <a:ext cx="2601757" cy="260243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31" name="Graphic 2" descr="Head with Gears">
                <a:extLst>
                  <a:ext uri="{FF2B5EF4-FFF2-40B4-BE49-F238E27FC236}">
                    <a16:creationId xmlns:a16="http://schemas.microsoft.com/office/drawing/2014/main" xmlns="" id="{4098679B-E44C-4A84-A79B-9728E3B53BC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3683249" y="4020616"/>
                <a:ext cx="1903732" cy="1903732"/>
              </a:xfrm>
              <a:prstGeom prst="rect">
                <a:avLst/>
              </a:prstGeom>
            </p:spPr>
          </p:pic>
        </p:grpSp>
        <p:sp>
          <p:nvSpPr>
            <p:cNvPr id="32" name="TextBox 31">
              <a:extLst>
                <a:ext uri="{FF2B5EF4-FFF2-40B4-BE49-F238E27FC236}">
                  <a16:creationId xmlns:a16="http://schemas.microsoft.com/office/drawing/2014/main" xmlns="" id="{D238F5AF-190D-4AAC-A8F9-A4669096BB8C}"/>
                </a:ext>
              </a:extLst>
            </p:cNvPr>
            <p:cNvSpPr txBox="1"/>
            <p:nvPr/>
          </p:nvSpPr>
          <p:spPr>
            <a:xfrm>
              <a:off x="4156270" y="3334912"/>
              <a:ext cx="1469623" cy="492406"/>
            </a:xfrm>
            <a:prstGeom prst="rect">
              <a:avLst/>
            </a:prstGeom>
            <a:noFill/>
          </p:spPr>
          <p:txBody>
            <a:bodyPr wrap="none" lIns="182843" tIns="91422" rIns="182843" bIns="91422" rtlCol="0">
              <a:spAutoFit/>
            </a:bodyPr>
            <a:lstStyle/>
            <a:p>
              <a:pPr algn="ctr"/>
              <a:r>
                <a:rPr lang="en-ZA" sz="2000" b="1" dirty="0">
                  <a:solidFill>
                    <a:schemeClr val="accent2"/>
                  </a:solidFill>
                  <a:latin typeface="Lato Regular"/>
                  <a:cs typeface="Lato Regular"/>
                </a:rPr>
                <a:t>PROCESS</a:t>
              </a:r>
              <a:endParaRPr lang="id-ID" sz="2000" b="1" dirty="0">
                <a:solidFill>
                  <a:schemeClr val="accent2"/>
                </a:solidFill>
                <a:latin typeface="Lato Regular"/>
                <a:cs typeface="Lato Regular"/>
              </a:endParaRPr>
            </a:p>
          </p:txBody>
        </p:sp>
      </p:grpSp>
    </p:spTree>
    <p:extLst>
      <p:ext uri="{BB962C8B-B14F-4D97-AF65-F5344CB8AC3E}">
        <p14:creationId xmlns:p14="http://schemas.microsoft.com/office/powerpoint/2010/main" val="3688695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2" name="Round Diagonal Corner Rectangle 54">
            <a:extLst>
              <a:ext uri="{FF2B5EF4-FFF2-40B4-BE49-F238E27FC236}">
                <a16:creationId xmlns:a16="http://schemas.microsoft.com/office/drawing/2014/main" xmlns="" id="{3DD15462-598F-435E-A762-9B3347CBCDB8}"/>
              </a:ext>
            </a:extLst>
          </p:cNvPr>
          <p:cNvSpPr/>
          <p:nvPr/>
        </p:nvSpPr>
        <p:spPr>
          <a:xfrm>
            <a:off x="11002796" y="228600"/>
            <a:ext cx="1126551" cy="1011573"/>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3" name="Picture 22"/>
          <p:cNvPicPr>
            <a:picLocks noChangeAspect="1"/>
          </p:cNvPicPr>
          <p:nvPr/>
        </p:nvPicPr>
        <p:blipFill>
          <a:blip r:embed="rId2"/>
          <a:stretch>
            <a:fillRect/>
          </a:stretch>
        </p:blipFill>
        <p:spPr>
          <a:xfrm>
            <a:off x="11148682" y="315161"/>
            <a:ext cx="856290" cy="838450"/>
          </a:xfrm>
          <a:prstGeom prst="rect">
            <a:avLst/>
          </a:prstGeom>
        </p:spPr>
      </p:pic>
      <p:pic>
        <p:nvPicPr>
          <p:cNvPr id="19" name="Picture 18">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0" name="Picture 19">
            <a:extLst>
              <a:ext uri="{FF2B5EF4-FFF2-40B4-BE49-F238E27FC236}">
                <a16:creationId xmlns:a16="http://schemas.microsoft.com/office/drawing/2014/main" xmlns="" id="{04E1BB57-2A8E-4FD9-B041-4CD8FCE00B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978" t="3384" r="4241" b="32104"/>
          <a:stretch/>
        </p:blipFill>
        <p:spPr>
          <a:xfrm>
            <a:off x="73000" y="62695"/>
            <a:ext cx="5833443" cy="5946221"/>
          </a:xfrm>
          <a:prstGeom prst="rect">
            <a:avLst/>
          </a:prstGeom>
        </p:spPr>
      </p:pic>
      <p:sp>
        <p:nvSpPr>
          <p:cNvPr id="21" name="Freeform: Shape 20">
            <a:extLst>
              <a:ext uri="{FF2B5EF4-FFF2-40B4-BE49-F238E27FC236}">
                <a16:creationId xmlns:a16="http://schemas.microsoft.com/office/drawing/2014/main" xmlns="" id="{76F5FC27-A159-4F0A-AB23-BF19F1AA2C58}"/>
              </a:ext>
            </a:extLst>
          </p:cNvPr>
          <p:cNvSpPr/>
          <p:nvPr/>
        </p:nvSpPr>
        <p:spPr>
          <a:xfrm>
            <a:off x="2142311" y="2473235"/>
            <a:ext cx="748937" cy="1454332"/>
          </a:xfrm>
          <a:custGeom>
            <a:avLst/>
            <a:gdLst>
              <a:gd name="connsiteX0" fmla="*/ 748937 w 748937"/>
              <a:gd name="connsiteY0" fmla="*/ 1454332 h 1454332"/>
              <a:gd name="connsiteX1" fmla="*/ 748937 w 748937"/>
              <a:gd name="connsiteY1" fmla="*/ 1254035 h 1454332"/>
              <a:gd name="connsiteX2" fmla="*/ 696685 w 748937"/>
              <a:gd name="connsiteY2" fmla="*/ 1053737 h 1454332"/>
              <a:gd name="connsiteX3" fmla="*/ 609600 w 748937"/>
              <a:gd name="connsiteY3" fmla="*/ 923109 h 1454332"/>
              <a:gd name="connsiteX4" fmla="*/ 539931 w 748937"/>
              <a:gd name="connsiteY4" fmla="*/ 809897 h 1454332"/>
              <a:gd name="connsiteX5" fmla="*/ 470262 w 748937"/>
              <a:gd name="connsiteY5" fmla="*/ 748937 h 1454332"/>
              <a:gd name="connsiteX6" fmla="*/ 418011 w 748937"/>
              <a:gd name="connsiteY6" fmla="*/ 635726 h 1454332"/>
              <a:gd name="connsiteX7" fmla="*/ 278674 w 748937"/>
              <a:gd name="connsiteY7" fmla="*/ 539932 h 1454332"/>
              <a:gd name="connsiteX8" fmla="*/ 278674 w 748937"/>
              <a:gd name="connsiteY8" fmla="*/ 452846 h 1454332"/>
              <a:gd name="connsiteX9" fmla="*/ 269965 w 748937"/>
              <a:gd name="connsiteY9" fmla="*/ 374469 h 1454332"/>
              <a:gd name="connsiteX10" fmla="*/ 182880 w 748937"/>
              <a:gd name="connsiteY10" fmla="*/ 182880 h 1454332"/>
              <a:gd name="connsiteX11" fmla="*/ 104502 w 748937"/>
              <a:gd name="connsiteY11" fmla="*/ 78377 h 1454332"/>
              <a:gd name="connsiteX12" fmla="*/ 0 w 748937"/>
              <a:gd name="connsiteY12" fmla="*/ 0 h 145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937" h="1454332">
                <a:moveTo>
                  <a:pt x="748937" y="1454332"/>
                </a:moveTo>
                <a:lnTo>
                  <a:pt x="748937" y="1254035"/>
                </a:lnTo>
                <a:lnTo>
                  <a:pt x="696685" y="1053737"/>
                </a:lnTo>
                <a:lnTo>
                  <a:pt x="609600" y="923109"/>
                </a:lnTo>
                <a:lnTo>
                  <a:pt x="539931" y="809897"/>
                </a:lnTo>
                <a:lnTo>
                  <a:pt x="470262" y="748937"/>
                </a:lnTo>
                <a:lnTo>
                  <a:pt x="418011" y="635726"/>
                </a:lnTo>
                <a:lnTo>
                  <a:pt x="278674" y="539932"/>
                </a:lnTo>
                <a:lnTo>
                  <a:pt x="278674" y="452846"/>
                </a:lnTo>
                <a:lnTo>
                  <a:pt x="269965" y="374469"/>
                </a:lnTo>
                <a:lnTo>
                  <a:pt x="182880" y="182880"/>
                </a:lnTo>
                <a:lnTo>
                  <a:pt x="104502" y="78377"/>
                </a:lnTo>
                <a:lnTo>
                  <a:pt x="0" y="0"/>
                </a:lnTo>
              </a:path>
            </a:pathLst>
          </a:custGeom>
          <a:noFill/>
          <a:ln w="66675">
            <a:solidFill>
              <a:srgbClr val="FF0000">
                <a:alpha val="50000"/>
              </a:srgb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Rectangle 23">
            <a:extLst>
              <a:ext uri="{FF2B5EF4-FFF2-40B4-BE49-F238E27FC236}">
                <a16:creationId xmlns:a16="http://schemas.microsoft.com/office/drawing/2014/main" xmlns="" id="{FF873760-D90D-4918-8402-ADBAE2EA8A9C}"/>
              </a:ext>
            </a:extLst>
          </p:cNvPr>
          <p:cNvSpPr/>
          <p:nvPr/>
        </p:nvSpPr>
        <p:spPr>
          <a:xfrm>
            <a:off x="0" y="0"/>
            <a:ext cx="9144000" cy="685800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87"/>
          </a:p>
        </p:txBody>
      </p:sp>
      <p:sp>
        <p:nvSpPr>
          <p:cNvPr id="25" name="Text Box 1">
            <a:extLst>
              <a:ext uri="{FF2B5EF4-FFF2-40B4-BE49-F238E27FC236}">
                <a16:creationId xmlns:a16="http://schemas.microsoft.com/office/drawing/2014/main" xmlns="" id="{A3522A77-BB89-41B4-A236-C8312F903AD4}"/>
              </a:ext>
            </a:extLst>
          </p:cNvPr>
          <p:cNvSpPr txBox="1"/>
          <p:nvPr/>
        </p:nvSpPr>
        <p:spPr>
          <a:xfrm>
            <a:off x="6177374" y="4127357"/>
            <a:ext cx="2824947" cy="666721"/>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change?</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US" sz="643" dirty="0"/>
              <a:t>Emphasis need to be placed on the maintenance of existing infrastructure. </a:t>
            </a:r>
          </a:p>
          <a:p>
            <a:pPr marL="126999" indent="-117928" algn="just">
              <a:buFont typeface="+mj-lt"/>
              <a:buAutoNum type="arabicPeriod"/>
              <a:tabLst>
                <a:tab pos="326571" algn="l"/>
              </a:tabLst>
            </a:pPr>
            <a:r>
              <a:rPr lang="en-US" sz="643" dirty="0"/>
              <a:t>Ensuring there is enough some infrastructure and service capacity before any development is planned.</a:t>
            </a:r>
          </a:p>
          <a:p>
            <a:pPr marL="126999" indent="-117928" algn="just">
              <a:buFont typeface="+mj-lt"/>
              <a:buAutoNum type="arabicPeriod"/>
              <a:tabLst>
                <a:tab pos="326571" algn="l"/>
              </a:tabLst>
            </a:pPr>
            <a:endParaRPr lang="en-US" sz="643" dirty="0"/>
          </a:p>
        </p:txBody>
      </p:sp>
      <p:sp>
        <p:nvSpPr>
          <p:cNvPr id="26" name="Text Box 1">
            <a:extLst>
              <a:ext uri="{FF2B5EF4-FFF2-40B4-BE49-F238E27FC236}">
                <a16:creationId xmlns:a16="http://schemas.microsoft.com/office/drawing/2014/main" xmlns="" id="{550D7455-7AF8-4908-AEEE-63939B213766}"/>
              </a:ext>
            </a:extLst>
          </p:cNvPr>
          <p:cNvSpPr txBox="1"/>
          <p:nvPr/>
        </p:nvSpPr>
        <p:spPr>
          <a:xfrm>
            <a:off x="6177374" y="3255112"/>
            <a:ext cx="2824947" cy="784291"/>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ZA"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needs to be protected?</a:t>
            </a:r>
            <a:endParaRPr lang="en-ZA" sz="857" dirty="0">
              <a:latin typeface="Times New Roman" panose="02020603050405020304" pitchFamily="18" charset="0"/>
              <a:ea typeface="Times New Roman" panose="02020603050405020304" pitchFamily="18" charset="0"/>
            </a:endParaRP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Existing infrastructure</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Vulnerable communities with the lowest level of access to services and infrastructure</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Significant townscapes and public places, including river frontages.</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Urban cultural landmarks.</a:t>
            </a:r>
          </a:p>
          <a:p>
            <a:pPr marL="126999" indent="-117928" algn="just">
              <a:buFont typeface="+mj-lt"/>
              <a:buAutoNum type="arabicPeriod"/>
              <a:tabLst>
                <a:tab pos="326571" algn="l"/>
              </a:tabLst>
            </a:pP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Traditional CBD areas from </a:t>
            </a:r>
            <a:r>
              <a:rPr lang="en-US" sz="643" dirty="0" err="1">
                <a:solidFill>
                  <a:srgbClr val="000000"/>
                </a:solidFill>
                <a:latin typeface="Calibri" panose="020F0502020204030204" pitchFamily="34" charset="0"/>
                <a:ea typeface="Calibri" panose="020F0502020204030204" pitchFamily="34" charset="0"/>
                <a:cs typeface="Arial" panose="020B0604020202020204" pitchFamily="34" charset="0"/>
              </a:rPr>
              <a:t>decentralised</a:t>
            </a:r>
            <a:r>
              <a:rPr lang="en-US" sz="643" dirty="0">
                <a:solidFill>
                  <a:srgbClr val="000000"/>
                </a:solidFill>
                <a:latin typeface="Calibri" panose="020F0502020204030204" pitchFamily="34" charset="0"/>
                <a:ea typeface="Calibri" panose="020F0502020204030204" pitchFamily="34" charset="0"/>
                <a:cs typeface="Arial" panose="020B0604020202020204" pitchFamily="34" charset="0"/>
              </a:rPr>
              <a:t> commercial development.</a:t>
            </a:r>
          </a:p>
          <a:p>
            <a:pPr marL="126999" indent="-117928" algn="just">
              <a:buFont typeface="+mj-lt"/>
              <a:buAutoNum type="arabicPeriod"/>
              <a:tabLst>
                <a:tab pos="326571" algn="l"/>
              </a:tabLst>
            </a:pPr>
            <a:endParaRPr lang="en-GB" sz="643" dirty="0">
              <a:solidFill>
                <a:srgbClr val="000000"/>
              </a:solidFill>
              <a:latin typeface="Calibri" panose="020F0502020204030204" pitchFamily="34" charset="0"/>
              <a:ea typeface="Calibri" panose="020F0502020204030204" pitchFamily="34" charset="0"/>
              <a:cs typeface="Arial" panose="020B0604020202020204" pitchFamily="34" charset="0"/>
            </a:endParaRPr>
          </a:p>
        </p:txBody>
      </p:sp>
      <p:sp>
        <p:nvSpPr>
          <p:cNvPr id="27" name="Text Box 1">
            <a:extLst>
              <a:ext uri="{FF2B5EF4-FFF2-40B4-BE49-F238E27FC236}">
                <a16:creationId xmlns:a16="http://schemas.microsoft.com/office/drawing/2014/main" xmlns="" id="{AF34E8ED-50E8-4C43-BB39-9DD462AA728A}"/>
              </a:ext>
            </a:extLst>
          </p:cNvPr>
          <p:cNvSpPr txBox="1"/>
          <p:nvPr/>
        </p:nvSpPr>
        <p:spPr>
          <a:xfrm>
            <a:off x="6177374" y="4873490"/>
            <a:ext cx="2824947" cy="983443"/>
          </a:xfrm>
          <a:prstGeom prst="rect">
            <a:avLst/>
          </a:prstGeom>
          <a:solidFill>
            <a:schemeClr val="bg1">
              <a:lumMod val="65000"/>
            </a:schemeClr>
          </a:solidFill>
          <a:ln w="6350">
            <a:noFill/>
          </a:ln>
        </p:spPr>
        <p:txBody>
          <a:bodyPr rot="0" spcFirstLastPara="0" vert="horz" wrap="square" lIns="65315" tIns="32657" rIns="65315" bIns="32657" numCol="1" spcCol="0" rtlCol="0" fromWordArt="0" anchor="t" anchorCtr="0" forceAA="0" compatLnSpc="1">
            <a:prstTxWarp prst="textNoShape">
              <a:avLst/>
            </a:prstTxWarp>
            <a:noAutofit/>
          </a:bodyPr>
          <a:lstStyle/>
          <a:p>
            <a:pPr algn="ctr">
              <a:lnSpc>
                <a:spcPct val="106000"/>
              </a:lnSpc>
            </a:pPr>
            <a:r>
              <a:rPr lang="en-GB" sz="787" b="1" dirty="0">
                <a:solidFill>
                  <a:srgbClr val="000000"/>
                </a:solidFill>
                <a:latin typeface="Calibri" panose="020F0502020204030204" pitchFamily="34" charset="0"/>
                <a:ea typeface="Calibri" panose="020F0502020204030204" pitchFamily="34" charset="0"/>
                <a:cs typeface="Arial" panose="020B0604020202020204" pitchFamily="34" charset="0"/>
              </a:rPr>
              <a:t>What new development is required?</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Plan for new transport infrastructure to support smart growth and improved access to socio- economic opportunities.</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Pursue social and physical integration of previously segregated areas through linkages and the development of infrastructure to support social initiatives.</a:t>
            </a:r>
          </a:p>
          <a:p>
            <a:pPr marL="163285" indent="-163285">
              <a:lnSpc>
                <a:spcPct val="106000"/>
              </a:lnSpc>
              <a:buFont typeface="+mj-lt"/>
              <a:buAutoNum type="arabicPeriod"/>
            </a:pPr>
            <a:r>
              <a:rPr lang="en-US" sz="643" dirty="0">
                <a:solidFill>
                  <a:srgbClr val="000000"/>
                </a:solidFill>
                <a:latin typeface="Calibri" panose="020F0502020204030204" pitchFamily="34" charset="0"/>
                <a:cs typeface="Arial" panose="020B0604020202020204" pitchFamily="34" charset="0"/>
              </a:rPr>
              <a:t>Distribution of services and infrastructure to rural communities where feasible. </a:t>
            </a:r>
          </a:p>
        </p:txBody>
      </p:sp>
      <p:sp>
        <p:nvSpPr>
          <p:cNvPr id="28" name="TextBox 27">
            <a:extLst>
              <a:ext uri="{FF2B5EF4-FFF2-40B4-BE49-F238E27FC236}">
                <a16:creationId xmlns:a16="http://schemas.microsoft.com/office/drawing/2014/main" xmlns="" id="{D6FD5E50-F21E-495E-AFE8-F4490796BD16}"/>
              </a:ext>
            </a:extLst>
          </p:cNvPr>
          <p:cNvSpPr txBox="1"/>
          <p:nvPr/>
        </p:nvSpPr>
        <p:spPr>
          <a:xfrm>
            <a:off x="6178069" y="700554"/>
            <a:ext cx="2824947" cy="619978"/>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INFRASTRUCTURE</a:t>
            </a:r>
          </a:p>
          <a:p>
            <a:pPr marL="60098" indent="-60098">
              <a:buFont typeface="Arial" panose="020B0604020202020204" pitchFamily="34" charset="0"/>
              <a:buChar char="•"/>
            </a:pPr>
            <a:r>
              <a:rPr lang="en-GB" sz="643" dirty="0"/>
              <a:t>Upgrade network capacity to cope with densification;</a:t>
            </a:r>
          </a:p>
          <a:p>
            <a:pPr marL="60098" indent="-60098">
              <a:buFont typeface="Arial" panose="020B0604020202020204" pitchFamily="34" charset="0"/>
              <a:buChar char="•"/>
            </a:pPr>
            <a:r>
              <a:rPr lang="en-GB" sz="643" dirty="0"/>
              <a:t>Ensure that long-term planned expansion of infrastructure networks will result in optimal use of land and smart growth patterns.</a:t>
            </a:r>
          </a:p>
          <a:p>
            <a:pPr marL="60098" indent="-60098">
              <a:buFont typeface="Arial" panose="020B0604020202020204" pitchFamily="34" charset="0"/>
              <a:buChar char="•"/>
            </a:pPr>
            <a:r>
              <a:rPr lang="en-GB" sz="643" dirty="0"/>
              <a:t>Budget for maintenance of existing infrastructure</a:t>
            </a:r>
            <a:endParaRPr lang="en-ZA" sz="643" dirty="0"/>
          </a:p>
        </p:txBody>
      </p:sp>
      <p:sp>
        <p:nvSpPr>
          <p:cNvPr id="29" name="TextBox 28">
            <a:extLst>
              <a:ext uri="{FF2B5EF4-FFF2-40B4-BE49-F238E27FC236}">
                <a16:creationId xmlns:a16="http://schemas.microsoft.com/office/drawing/2014/main" xmlns="" id="{A975AA1E-DA73-4779-BD14-FC686072A515}"/>
              </a:ext>
            </a:extLst>
          </p:cNvPr>
          <p:cNvSpPr txBox="1"/>
          <p:nvPr/>
        </p:nvSpPr>
        <p:spPr>
          <a:xfrm>
            <a:off x="6178069" y="1390632"/>
            <a:ext cx="2824947"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TRANSPORT</a:t>
            </a:r>
          </a:p>
          <a:p>
            <a:pPr marL="60098" indent="-60098">
              <a:buFont typeface="Arial" panose="020B0604020202020204" pitchFamily="34" charset="0"/>
              <a:buChar char="•"/>
            </a:pPr>
            <a:r>
              <a:rPr lang="en-GB" sz="643" dirty="0"/>
              <a:t>Carefully consider the impact of new road links on land use  management and demand; and</a:t>
            </a:r>
          </a:p>
          <a:p>
            <a:pPr marL="60098" indent="-60098">
              <a:buFont typeface="Arial" panose="020B0604020202020204" pitchFamily="34" charset="0"/>
              <a:buChar char="•"/>
            </a:pPr>
            <a:r>
              <a:rPr lang="en-GB" sz="643" dirty="0"/>
              <a:t>Ensure that long-term transport planning supports smart growth</a:t>
            </a:r>
          </a:p>
        </p:txBody>
      </p:sp>
      <p:sp>
        <p:nvSpPr>
          <p:cNvPr id="30" name="TextBox 29">
            <a:extLst>
              <a:ext uri="{FF2B5EF4-FFF2-40B4-BE49-F238E27FC236}">
                <a16:creationId xmlns:a16="http://schemas.microsoft.com/office/drawing/2014/main" xmlns="" id="{CB43E29C-3AA4-4285-A481-87E18B7C4F34}"/>
              </a:ext>
            </a:extLst>
          </p:cNvPr>
          <p:cNvSpPr txBox="1"/>
          <p:nvPr/>
        </p:nvSpPr>
        <p:spPr>
          <a:xfrm>
            <a:off x="6178069" y="1993273"/>
            <a:ext cx="2824947" cy="422103"/>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ECONOMY</a:t>
            </a:r>
          </a:p>
          <a:p>
            <a:pPr marL="60098" indent="-60098">
              <a:buFont typeface="Arial" panose="020B0604020202020204" pitchFamily="34" charset="0"/>
              <a:buChar char="•"/>
            </a:pPr>
            <a:r>
              <a:rPr lang="en-GB" sz="643" dirty="0"/>
              <a:t>Pursue investor confidence by creating a stable environment through high quality infrastructure and services</a:t>
            </a:r>
            <a:endParaRPr lang="en-US" sz="643" dirty="0"/>
          </a:p>
        </p:txBody>
      </p:sp>
      <p:sp>
        <p:nvSpPr>
          <p:cNvPr id="31" name="TextBox 30">
            <a:extLst>
              <a:ext uri="{FF2B5EF4-FFF2-40B4-BE49-F238E27FC236}">
                <a16:creationId xmlns:a16="http://schemas.microsoft.com/office/drawing/2014/main" xmlns="" id="{C5917E68-A331-4DB6-BEEC-A6FD5CB53529}"/>
              </a:ext>
            </a:extLst>
          </p:cNvPr>
          <p:cNvSpPr txBox="1"/>
          <p:nvPr/>
        </p:nvSpPr>
        <p:spPr>
          <a:xfrm>
            <a:off x="6177374" y="2494792"/>
            <a:ext cx="2824947" cy="422103"/>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HERITAGE</a:t>
            </a:r>
          </a:p>
          <a:p>
            <a:pPr marL="60098" indent="-60098">
              <a:buFont typeface="Arial" panose="020B0604020202020204" pitchFamily="34" charset="0"/>
              <a:buChar char="•"/>
            </a:pPr>
            <a:r>
              <a:rPr lang="en-GB" sz="643" dirty="0"/>
              <a:t>Ensure current infrastructure to existing sites to ensure access to services at existing and potential new tourism/heritage sites</a:t>
            </a:r>
            <a:endParaRPr lang="en-ZA" sz="643" dirty="0"/>
          </a:p>
        </p:txBody>
      </p:sp>
      <p:sp>
        <p:nvSpPr>
          <p:cNvPr id="32" name="Rectangle 31">
            <a:extLst>
              <a:ext uri="{FF2B5EF4-FFF2-40B4-BE49-F238E27FC236}">
                <a16:creationId xmlns:a16="http://schemas.microsoft.com/office/drawing/2014/main" xmlns="" id="{4BD495E4-A7ED-49F9-8475-DF3166866821}"/>
              </a:ext>
            </a:extLst>
          </p:cNvPr>
          <p:cNvSpPr/>
          <p:nvPr/>
        </p:nvSpPr>
        <p:spPr>
          <a:xfrm>
            <a:off x="72999" y="6096123"/>
            <a:ext cx="8929320" cy="598497"/>
          </a:xfrm>
          <a:prstGeom prst="rect">
            <a:avLst/>
          </a:prstGeom>
          <a:solidFill>
            <a:schemeClr val="accent6">
              <a:lumMod val="75000"/>
            </a:schemeClr>
          </a:solidFill>
        </p:spPr>
        <p:txBody>
          <a:bodyPr wrap="square">
            <a:spAutoFit/>
          </a:bodyPr>
          <a:lstStyle/>
          <a:p>
            <a:r>
              <a:rPr lang="en-US" sz="1715" b="1" dirty="0">
                <a:solidFill>
                  <a:schemeClr val="bg1"/>
                </a:solidFill>
              </a:rPr>
              <a:t>INFRASTRUCTURE DEVELOPMENT</a:t>
            </a:r>
          </a:p>
          <a:p>
            <a:r>
              <a:rPr lang="en-US" sz="787" dirty="0" err="1">
                <a:solidFill>
                  <a:schemeClr val="bg1"/>
                </a:solidFill>
              </a:rPr>
              <a:t>Capitalising</a:t>
            </a:r>
            <a:r>
              <a:rPr lang="en-US" sz="787" dirty="0">
                <a:solidFill>
                  <a:schemeClr val="bg1"/>
                </a:solidFill>
              </a:rPr>
              <a:t> on existing transportation infrastructure and activities to strengthen the and diversify the local economy while eradicating services backlogs and creating an environment where all communities are well serviced.</a:t>
            </a:r>
          </a:p>
        </p:txBody>
      </p:sp>
      <p:sp>
        <p:nvSpPr>
          <p:cNvPr id="33" name="TextBox 32">
            <a:extLst>
              <a:ext uri="{FF2B5EF4-FFF2-40B4-BE49-F238E27FC236}">
                <a16:creationId xmlns:a16="http://schemas.microsoft.com/office/drawing/2014/main" xmlns="" id="{4E02F1BA-73E4-47B1-A9EE-4F4F3DD239FC}"/>
              </a:ext>
            </a:extLst>
          </p:cNvPr>
          <p:cNvSpPr txBox="1"/>
          <p:nvPr/>
        </p:nvSpPr>
        <p:spPr>
          <a:xfrm rot="16200000">
            <a:off x="5072476" y="4543234"/>
            <a:ext cx="1841850" cy="290401"/>
          </a:xfrm>
          <a:prstGeom prst="rect">
            <a:avLst/>
          </a:prstGeom>
          <a:noFill/>
        </p:spPr>
        <p:txBody>
          <a:bodyPr wrap="none" rtlCol="0">
            <a:spAutoFit/>
          </a:bodyPr>
          <a:lstStyle/>
          <a:p>
            <a:pPr algn="ctr"/>
            <a:r>
              <a:rPr lang="en-US" sz="1287" b="1" dirty="0"/>
              <a:t>STRATEGIC STATEMENTS</a:t>
            </a:r>
            <a:endParaRPr lang="en-ZA" sz="1287" b="1" dirty="0"/>
          </a:p>
        </p:txBody>
      </p:sp>
      <p:sp>
        <p:nvSpPr>
          <p:cNvPr id="34" name="TextBox 33">
            <a:extLst>
              <a:ext uri="{FF2B5EF4-FFF2-40B4-BE49-F238E27FC236}">
                <a16:creationId xmlns:a16="http://schemas.microsoft.com/office/drawing/2014/main" xmlns="" id="{36DC503E-5D93-4947-AE9F-8FB3D60131FC}"/>
              </a:ext>
            </a:extLst>
          </p:cNvPr>
          <p:cNvSpPr txBox="1"/>
          <p:nvPr/>
        </p:nvSpPr>
        <p:spPr>
          <a:xfrm rot="16200000">
            <a:off x="4874739" y="1373038"/>
            <a:ext cx="2254399" cy="290401"/>
          </a:xfrm>
          <a:prstGeom prst="rect">
            <a:avLst/>
          </a:prstGeom>
          <a:noFill/>
        </p:spPr>
        <p:txBody>
          <a:bodyPr wrap="none" rtlCol="0">
            <a:spAutoFit/>
          </a:bodyPr>
          <a:lstStyle/>
          <a:p>
            <a:pPr algn="ctr"/>
            <a:r>
              <a:rPr lang="en-US" sz="1287" b="1" dirty="0"/>
              <a:t>DEVELOPMENT IMPLICATIONS</a:t>
            </a:r>
            <a:endParaRPr lang="en-ZA" sz="1287" b="1" dirty="0"/>
          </a:p>
        </p:txBody>
      </p:sp>
      <p:sp>
        <p:nvSpPr>
          <p:cNvPr id="35" name="TextBox 34">
            <a:extLst>
              <a:ext uri="{FF2B5EF4-FFF2-40B4-BE49-F238E27FC236}">
                <a16:creationId xmlns:a16="http://schemas.microsoft.com/office/drawing/2014/main" xmlns="" id="{8A7C6B17-4888-4354-96F3-122366D1966D}"/>
              </a:ext>
            </a:extLst>
          </p:cNvPr>
          <p:cNvSpPr txBox="1"/>
          <p:nvPr/>
        </p:nvSpPr>
        <p:spPr>
          <a:xfrm>
            <a:off x="6178069" y="110074"/>
            <a:ext cx="2824947" cy="521040"/>
          </a:xfrm>
          <a:prstGeom prst="rect">
            <a:avLst/>
          </a:prstGeom>
          <a:solidFill>
            <a:schemeClr val="accent6">
              <a:lumMod val="75000"/>
              <a:alpha val="69804"/>
            </a:schemeClr>
          </a:solidFill>
        </p:spPr>
        <p:txBody>
          <a:bodyPr wrap="square" rtlCol="0">
            <a:spAutoFit/>
          </a:bodyPr>
          <a:lstStyle/>
          <a:p>
            <a:pPr algn="ctr"/>
            <a:r>
              <a:rPr lang="en-ZA" sz="857" b="1" dirty="0">
                <a:solidFill>
                  <a:schemeClr val="bg1"/>
                </a:solidFill>
              </a:rPr>
              <a:t>LAND USE</a:t>
            </a:r>
          </a:p>
          <a:p>
            <a:pPr marL="60098" indent="-60098">
              <a:buFont typeface="Arial" panose="020B0604020202020204" pitchFamily="34" charset="0"/>
              <a:buChar char="•"/>
            </a:pPr>
            <a:r>
              <a:rPr lang="en-GB" sz="643" dirty="0"/>
              <a:t>Ensure areas marked for densification and renewal, as well as new development areas have enough some infrastructure capacity and access to services during the planning phases.</a:t>
            </a:r>
            <a:endParaRPr lang="en-ZA" sz="643" dirty="0"/>
          </a:p>
        </p:txBody>
      </p:sp>
      <p:pic>
        <p:nvPicPr>
          <p:cNvPr id="36" name="Picture 35">
            <a:extLst>
              <a:ext uri="{FF2B5EF4-FFF2-40B4-BE49-F238E27FC236}">
                <a16:creationId xmlns:a16="http://schemas.microsoft.com/office/drawing/2014/main" xmlns="" id="{095738F6-669F-4F4E-84E9-0ADCCF6F09A3}"/>
              </a:ext>
            </a:extLst>
          </p:cNvPr>
          <p:cNvPicPr>
            <a:picLocks noChangeAspect="1"/>
          </p:cNvPicPr>
          <p:nvPr/>
        </p:nvPicPr>
        <p:blipFill rotWithShape="1">
          <a:blip r:embed="rId6"/>
          <a:srcRect l="5105" t="76777" r="32474" b="3040"/>
          <a:stretch/>
        </p:blipFill>
        <p:spPr>
          <a:xfrm>
            <a:off x="2929750" y="4705981"/>
            <a:ext cx="2815489" cy="1286387"/>
          </a:xfrm>
          <a:prstGeom prst="rect">
            <a:avLst/>
          </a:prstGeom>
          <a:effectLst>
            <a:glow rad="101600">
              <a:schemeClr val="tx1">
                <a:alpha val="60000"/>
              </a:schemeClr>
            </a:glow>
          </a:effectLst>
        </p:spPr>
      </p:pic>
      <p:sp>
        <p:nvSpPr>
          <p:cNvPr id="37" name="TextBox 36">
            <a:extLst>
              <a:ext uri="{FF2B5EF4-FFF2-40B4-BE49-F238E27FC236}">
                <a16:creationId xmlns:a16="http://schemas.microsoft.com/office/drawing/2014/main" xmlns="" id="{83ED59F4-C3AF-44F2-B18C-59E56681FC4F}"/>
              </a:ext>
            </a:extLst>
          </p:cNvPr>
          <p:cNvSpPr txBox="1"/>
          <p:nvPr/>
        </p:nvSpPr>
        <p:spPr>
          <a:xfrm>
            <a:off x="2943691" y="4039402"/>
            <a:ext cx="514885" cy="215444"/>
          </a:xfrm>
          <a:prstGeom prst="rect">
            <a:avLst/>
          </a:prstGeom>
          <a:noFill/>
        </p:spPr>
        <p:txBody>
          <a:bodyPr wrap="none" rtlCol="0">
            <a:spAutoFit/>
          </a:bodyPr>
          <a:lstStyle/>
          <a:p>
            <a:r>
              <a:rPr lang="en-US" sz="800" b="1" dirty="0">
                <a:solidFill>
                  <a:srgbClr val="C00000"/>
                </a:solidFill>
                <a:effectLst>
                  <a:glow rad="101600">
                    <a:schemeClr val="bg1">
                      <a:alpha val="60000"/>
                    </a:schemeClr>
                  </a:glow>
                </a:effectLst>
              </a:rPr>
              <a:t>WWTW</a:t>
            </a:r>
            <a:endParaRPr lang="en-ZA" sz="800" b="1" dirty="0">
              <a:solidFill>
                <a:srgbClr val="C00000"/>
              </a:solidFill>
              <a:effectLst>
                <a:glow rad="101600">
                  <a:schemeClr val="bg1">
                    <a:alpha val="60000"/>
                  </a:schemeClr>
                </a:glow>
              </a:effectLst>
            </a:endParaRPr>
          </a:p>
        </p:txBody>
      </p:sp>
      <p:sp>
        <p:nvSpPr>
          <p:cNvPr id="38" name="TextBox 37">
            <a:extLst>
              <a:ext uri="{FF2B5EF4-FFF2-40B4-BE49-F238E27FC236}">
                <a16:creationId xmlns:a16="http://schemas.microsoft.com/office/drawing/2014/main" xmlns="" id="{9F204464-5910-4ABD-8197-398CA9B16EC3}"/>
              </a:ext>
            </a:extLst>
          </p:cNvPr>
          <p:cNvSpPr txBox="1"/>
          <p:nvPr/>
        </p:nvSpPr>
        <p:spPr>
          <a:xfrm>
            <a:off x="1521788" y="3226959"/>
            <a:ext cx="1241045" cy="400110"/>
          </a:xfrm>
          <a:prstGeom prst="rect">
            <a:avLst/>
          </a:prstGeom>
          <a:noFill/>
        </p:spPr>
        <p:txBody>
          <a:bodyPr wrap="none" rtlCol="0">
            <a:spAutoFit/>
          </a:bodyPr>
          <a:lstStyle/>
          <a:p>
            <a:r>
              <a:rPr lang="en-US" sz="1000" b="1" dirty="0">
                <a:solidFill>
                  <a:srgbClr val="00B0F0"/>
                </a:solidFill>
                <a:effectLst>
                  <a:glow rad="101600">
                    <a:schemeClr val="tx1">
                      <a:alpha val="60000"/>
                    </a:schemeClr>
                  </a:glow>
                </a:effectLst>
              </a:rPr>
              <a:t>Van </a:t>
            </a:r>
            <a:r>
              <a:rPr lang="en-US" sz="1000" b="1" dirty="0" err="1">
                <a:solidFill>
                  <a:srgbClr val="00B0F0"/>
                </a:solidFill>
                <a:effectLst>
                  <a:glow rad="101600">
                    <a:schemeClr val="tx1">
                      <a:alpha val="60000"/>
                    </a:schemeClr>
                  </a:glow>
                </a:effectLst>
              </a:rPr>
              <a:t>Wykslvlei</a:t>
            </a:r>
            <a:endParaRPr lang="en-US" sz="1000" b="1" dirty="0">
              <a:solidFill>
                <a:srgbClr val="00B0F0"/>
              </a:solidFill>
              <a:effectLst>
                <a:glow rad="101600">
                  <a:schemeClr val="tx1">
                    <a:alpha val="60000"/>
                  </a:schemeClr>
                </a:glow>
              </a:effectLst>
            </a:endParaRPr>
          </a:p>
          <a:p>
            <a:r>
              <a:rPr lang="en-US" sz="1000" b="1" dirty="0">
                <a:solidFill>
                  <a:srgbClr val="00B0F0"/>
                </a:solidFill>
                <a:effectLst>
                  <a:glow rad="101600">
                    <a:schemeClr val="tx1">
                      <a:alpha val="60000"/>
                    </a:schemeClr>
                  </a:glow>
                </a:effectLst>
              </a:rPr>
              <a:t>Bulk Water Pipeline</a:t>
            </a:r>
            <a:endParaRPr lang="en-ZA" sz="1000" b="1" dirty="0">
              <a:solidFill>
                <a:srgbClr val="00B0F0"/>
              </a:solidFill>
              <a:effectLst>
                <a:glow rad="101600">
                  <a:schemeClr val="tx1">
                    <a:alpha val="60000"/>
                  </a:schemeClr>
                </a:glow>
              </a:effectLst>
            </a:endParaRPr>
          </a:p>
        </p:txBody>
      </p:sp>
      <p:sp>
        <p:nvSpPr>
          <p:cNvPr id="39" name="TextBox 38">
            <a:extLst>
              <a:ext uri="{FF2B5EF4-FFF2-40B4-BE49-F238E27FC236}">
                <a16:creationId xmlns:a16="http://schemas.microsoft.com/office/drawing/2014/main" xmlns="" id="{65B12354-7451-4930-A195-BA21BBF52F0F}"/>
              </a:ext>
            </a:extLst>
          </p:cNvPr>
          <p:cNvSpPr txBox="1"/>
          <p:nvPr/>
        </p:nvSpPr>
        <p:spPr>
          <a:xfrm>
            <a:off x="4693065" y="2765195"/>
            <a:ext cx="514885" cy="215444"/>
          </a:xfrm>
          <a:prstGeom prst="rect">
            <a:avLst/>
          </a:prstGeom>
          <a:noFill/>
        </p:spPr>
        <p:txBody>
          <a:bodyPr wrap="none" rtlCol="0">
            <a:spAutoFit/>
          </a:bodyPr>
          <a:lstStyle/>
          <a:p>
            <a:r>
              <a:rPr lang="en-US" sz="800" b="1" dirty="0">
                <a:solidFill>
                  <a:srgbClr val="C00000"/>
                </a:solidFill>
                <a:effectLst>
                  <a:glow rad="101600">
                    <a:schemeClr val="bg1">
                      <a:alpha val="60000"/>
                    </a:schemeClr>
                  </a:glow>
                </a:effectLst>
              </a:rPr>
              <a:t>WWTW</a:t>
            </a:r>
            <a:endParaRPr lang="en-ZA" sz="800" b="1" dirty="0">
              <a:solidFill>
                <a:srgbClr val="C00000"/>
              </a:solidFill>
              <a:effectLst>
                <a:glow rad="101600">
                  <a:schemeClr val="bg1">
                    <a:alpha val="60000"/>
                  </a:schemeClr>
                </a:glow>
              </a:effectLst>
            </a:endParaRPr>
          </a:p>
        </p:txBody>
      </p:sp>
      <p:sp>
        <p:nvSpPr>
          <p:cNvPr id="40" name="TextBox 39">
            <a:extLst>
              <a:ext uri="{FF2B5EF4-FFF2-40B4-BE49-F238E27FC236}">
                <a16:creationId xmlns:a16="http://schemas.microsoft.com/office/drawing/2014/main" xmlns="" id="{05922B04-F52C-4316-8923-F6524C420102}"/>
              </a:ext>
            </a:extLst>
          </p:cNvPr>
          <p:cNvSpPr txBox="1"/>
          <p:nvPr/>
        </p:nvSpPr>
        <p:spPr>
          <a:xfrm>
            <a:off x="3272499" y="3655939"/>
            <a:ext cx="925253" cy="230832"/>
          </a:xfrm>
          <a:prstGeom prst="rect">
            <a:avLst/>
          </a:prstGeom>
          <a:noFill/>
        </p:spPr>
        <p:txBody>
          <a:bodyPr wrap="none" rtlCol="0">
            <a:spAutoFit/>
          </a:bodyPr>
          <a:lstStyle/>
          <a:p>
            <a:r>
              <a:rPr lang="en-US" sz="900" b="1" dirty="0">
                <a:effectLst>
                  <a:glow rad="101600">
                    <a:schemeClr val="bg1">
                      <a:alpha val="60000"/>
                    </a:schemeClr>
                  </a:glow>
                </a:effectLst>
              </a:rPr>
              <a:t>Tourism Centre</a:t>
            </a:r>
            <a:endParaRPr lang="en-ZA" sz="900" b="1" dirty="0">
              <a:effectLst>
                <a:glow rad="101600">
                  <a:schemeClr val="bg1">
                    <a:alpha val="60000"/>
                  </a:schemeClr>
                </a:glow>
              </a:effectLst>
            </a:endParaRPr>
          </a:p>
        </p:txBody>
      </p:sp>
      <p:sp>
        <p:nvSpPr>
          <p:cNvPr id="41" name="TextBox 40">
            <a:extLst>
              <a:ext uri="{FF2B5EF4-FFF2-40B4-BE49-F238E27FC236}">
                <a16:creationId xmlns:a16="http://schemas.microsoft.com/office/drawing/2014/main" xmlns="" id="{7EC2FBD3-4407-434D-B68E-493C6B0F6B21}"/>
              </a:ext>
            </a:extLst>
          </p:cNvPr>
          <p:cNvSpPr txBox="1"/>
          <p:nvPr/>
        </p:nvSpPr>
        <p:spPr>
          <a:xfrm>
            <a:off x="2358047" y="2577933"/>
            <a:ext cx="623889" cy="400110"/>
          </a:xfrm>
          <a:prstGeom prst="rect">
            <a:avLst/>
          </a:prstGeom>
          <a:noFill/>
        </p:spPr>
        <p:txBody>
          <a:bodyPr wrap="none" rtlCol="0">
            <a:spAutoFit/>
          </a:bodyPr>
          <a:lstStyle/>
          <a:p>
            <a:r>
              <a:rPr lang="en-US" sz="1000" b="1" dirty="0">
                <a:solidFill>
                  <a:srgbClr val="FF0000"/>
                </a:solidFill>
              </a:rPr>
              <a:t>Road</a:t>
            </a:r>
          </a:p>
          <a:p>
            <a:r>
              <a:rPr lang="en-US" sz="1000" b="1" dirty="0">
                <a:solidFill>
                  <a:srgbClr val="FF0000"/>
                </a:solidFill>
              </a:rPr>
              <a:t>upgrade</a:t>
            </a:r>
          </a:p>
        </p:txBody>
      </p:sp>
      <p:sp>
        <p:nvSpPr>
          <p:cNvPr id="42" name="TextBox 41">
            <a:extLst>
              <a:ext uri="{FF2B5EF4-FFF2-40B4-BE49-F238E27FC236}">
                <a16:creationId xmlns:a16="http://schemas.microsoft.com/office/drawing/2014/main" xmlns="" id="{978D9F62-550C-4CEE-B4F2-2F63D5C3AFE3}"/>
              </a:ext>
            </a:extLst>
          </p:cNvPr>
          <p:cNvSpPr txBox="1"/>
          <p:nvPr/>
        </p:nvSpPr>
        <p:spPr>
          <a:xfrm>
            <a:off x="3026734" y="3283995"/>
            <a:ext cx="596638" cy="369332"/>
          </a:xfrm>
          <a:prstGeom prst="rect">
            <a:avLst/>
          </a:prstGeom>
          <a:noFill/>
        </p:spPr>
        <p:txBody>
          <a:bodyPr wrap="none" rtlCol="0">
            <a:spAutoFit/>
          </a:bodyPr>
          <a:lstStyle/>
          <a:p>
            <a:r>
              <a:rPr lang="en-US" sz="900" b="1" dirty="0"/>
              <a:t>Air strip </a:t>
            </a:r>
          </a:p>
          <a:p>
            <a:r>
              <a:rPr lang="en-US" sz="900" b="1" dirty="0"/>
              <a:t>upgrade</a:t>
            </a:r>
          </a:p>
        </p:txBody>
      </p:sp>
      <p:sp>
        <p:nvSpPr>
          <p:cNvPr id="43" name="TextBox 42">
            <a:extLst>
              <a:ext uri="{FF2B5EF4-FFF2-40B4-BE49-F238E27FC236}">
                <a16:creationId xmlns:a16="http://schemas.microsoft.com/office/drawing/2014/main" xmlns="" id="{7713E2DF-7B6E-4B6A-A613-4F60EF6136A9}"/>
              </a:ext>
            </a:extLst>
          </p:cNvPr>
          <p:cNvSpPr txBox="1"/>
          <p:nvPr/>
        </p:nvSpPr>
        <p:spPr>
          <a:xfrm>
            <a:off x="2184737" y="4082894"/>
            <a:ext cx="450764" cy="276999"/>
          </a:xfrm>
          <a:prstGeom prst="rect">
            <a:avLst/>
          </a:prstGeom>
          <a:noFill/>
        </p:spPr>
        <p:txBody>
          <a:bodyPr wrap="none" rtlCol="0">
            <a:spAutoFit/>
          </a:bodyPr>
          <a:lstStyle/>
          <a:p>
            <a:r>
              <a:rPr lang="en-US" sz="600" b="1" dirty="0"/>
              <a:t>Road </a:t>
            </a:r>
          </a:p>
          <a:p>
            <a:r>
              <a:rPr lang="en-US" sz="600" b="1" dirty="0"/>
              <a:t>upgrade</a:t>
            </a:r>
          </a:p>
        </p:txBody>
      </p:sp>
      <p:sp>
        <p:nvSpPr>
          <p:cNvPr id="44" name="Freeform: Shape 43">
            <a:extLst>
              <a:ext uri="{FF2B5EF4-FFF2-40B4-BE49-F238E27FC236}">
                <a16:creationId xmlns:a16="http://schemas.microsoft.com/office/drawing/2014/main" xmlns="" id="{B36FCEA7-5FA3-418E-9F17-75DE4B7E5340}"/>
              </a:ext>
            </a:extLst>
          </p:cNvPr>
          <p:cNvSpPr/>
          <p:nvPr/>
        </p:nvSpPr>
        <p:spPr>
          <a:xfrm>
            <a:off x="2124892" y="2508072"/>
            <a:ext cx="722811" cy="1332411"/>
          </a:xfrm>
          <a:custGeom>
            <a:avLst/>
            <a:gdLst>
              <a:gd name="connsiteX0" fmla="*/ 0 w 722811"/>
              <a:gd name="connsiteY0" fmla="*/ 0 h 1332411"/>
              <a:gd name="connsiteX1" fmla="*/ 165463 w 722811"/>
              <a:gd name="connsiteY1" fmla="*/ 209006 h 1332411"/>
              <a:gd name="connsiteX2" fmla="*/ 243840 w 722811"/>
              <a:gd name="connsiteY2" fmla="*/ 348343 h 1332411"/>
              <a:gd name="connsiteX3" fmla="*/ 226423 w 722811"/>
              <a:gd name="connsiteY3" fmla="*/ 505097 h 1332411"/>
              <a:gd name="connsiteX4" fmla="*/ 322217 w 722811"/>
              <a:gd name="connsiteY4" fmla="*/ 618308 h 1332411"/>
              <a:gd name="connsiteX5" fmla="*/ 383177 w 722811"/>
              <a:gd name="connsiteY5" fmla="*/ 705394 h 1332411"/>
              <a:gd name="connsiteX6" fmla="*/ 478971 w 722811"/>
              <a:gd name="connsiteY6" fmla="*/ 775063 h 1332411"/>
              <a:gd name="connsiteX7" fmla="*/ 557348 w 722811"/>
              <a:gd name="connsiteY7" fmla="*/ 862148 h 1332411"/>
              <a:gd name="connsiteX8" fmla="*/ 635725 w 722811"/>
              <a:gd name="connsiteY8" fmla="*/ 1045028 h 1332411"/>
              <a:gd name="connsiteX9" fmla="*/ 714103 w 722811"/>
              <a:gd name="connsiteY9" fmla="*/ 1219200 h 1332411"/>
              <a:gd name="connsiteX10" fmla="*/ 722811 w 722811"/>
              <a:gd name="connsiteY10" fmla="*/ 1288868 h 1332411"/>
              <a:gd name="connsiteX11" fmla="*/ 687977 w 722811"/>
              <a:gd name="connsiteY11" fmla="*/ 1332411 h 133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2811" h="1332411">
                <a:moveTo>
                  <a:pt x="0" y="0"/>
                </a:moveTo>
                <a:lnTo>
                  <a:pt x="165463" y="209006"/>
                </a:lnTo>
                <a:lnTo>
                  <a:pt x="243840" y="348343"/>
                </a:lnTo>
                <a:lnTo>
                  <a:pt x="226423" y="505097"/>
                </a:lnTo>
                <a:lnTo>
                  <a:pt x="322217" y="618308"/>
                </a:lnTo>
                <a:lnTo>
                  <a:pt x="383177" y="705394"/>
                </a:lnTo>
                <a:lnTo>
                  <a:pt x="478971" y="775063"/>
                </a:lnTo>
                <a:lnTo>
                  <a:pt x="557348" y="862148"/>
                </a:lnTo>
                <a:lnTo>
                  <a:pt x="635725" y="1045028"/>
                </a:lnTo>
                <a:lnTo>
                  <a:pt x="714103" y="1219200"/>
                </a:lnTo>
                <a:lnTo>
                  <a:pt x="722811" y="1288868"/>
                </a:lnTo>
                <a:lnTo>
                  <a:pt x="687977" y="1332411"/>
                </a:lnTo>
              </a:path>
            </a:pathLst>
          </a:custGeom>
          <a:noFill/>
          <a:ln w="19050">
            <a:solidFill>
              <a:srgbClr val="00B0F0"/>
            </a:solidFill>
            <a:prstDash val="sysDot"/>
            <a:headEnd type="oval"/>
            <a:tailEnd type="oval"/>
          </a:ln>
          <a:effectLst>
            <a:glow rad="508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TextBox 44">
            <a:extLst>
              <a:ext uri="{FF2B5EF4-FFF2-40B4-BE49-F238E27FC236}">
                <a16:creationId xmlns:a16="http://schemas.microsoft.com/office/drawing/2014/main" xmlns="" id="{81569360-EF32-4E4A-9902-FD4B05E794EC}"/>
              </a:ext>
            </a:extLst>
          </p:cNvPr>
          <p:cNvSpPr txBox="1"/>
          <p:nvPr/>
        </p:nvSpPr>
        <p:spPr>
          <a:xfrm>
            <a:off x="2943691" y="3848628"/>
            <a:ext cx="848246" cy="276999"/>
          </a:xfrm>
          <a:prstGeom prst="rect">
            <a:avLst/>
          </a:prstGeom>
          <a:noFill/>
        </p:spPr>
        <p:txBody>
          <a:bodyPr wrap="none" rtlCol="0">
            <a:spAutoFit/>
          </a:bodyPr>
          <a:lstStyle/>
          <a:p>
            <a:r>
              <a:rPr lang="en-US" sz="1200" b="1" dirty="0">
                <a:effectLst>
                  <a:glow rad="101600">
                    <a:schemeClr val="bg1">
                      <a:alpha val="60000"/>
                    </a:schemeClr>
                  </a:glow>
                </a:effectLst>
              </a:rPr>
              <a:t>Carnarvon</a:t>
            </a:r>
            <a:endParaRPr lang="en-ZA" sz="1200" b="1" dirty="0">
              <a:effectLst>
                <a:glow rad="101600">
                  <a:schemeClr val="bg1">
                    <a:alpha val="60000"/>
                  </a:schemeClr>
                </a:glow>
              </a:effectLst>
            </a:endParaRPr>
          </a:p>
        </p:txBody>
      </p:sp>
      <p:pic>
        <p:nvPicPr>
          <p:cNvPr id="46" name="Graphic 45" descr="Airplane">
            <a:extLst>
              <a:ext uri="{FF2B5EF4-FFF2-40B4-BE49-F238E27FC236}">
                <a16:creationId xmlns:a16="http://schemas.microsoft.com/office/drawing/2014/main" xmlns="" id="{0832352B-948A-40F4-8EAE-DCC71FE3B56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2943691" y="3601268"/>
            <a:ext cx="277000" cy="277000"/>
          </a:xfrm>
          <a:prstGeom prst="rect">
            <a:avLst/>
          </a:prstGeom>
          <a:effectLst>
            <a:glow rad="101600">
              <a:schemeClr val="tx1">
                <a:alpha val="60000"/>
              </a:schemeClr>
            </a:glow>
          </a:effectLst>
        </p:spPr>
      </p:pic>
      <p:sp>
        <p:nvSpPr>
          <p:cNvPr id="49" name="TextBox 48">
            <a:extLst>
              <a:ext uri="{FF2B5EF4-FFF2-40B4-BE49-F238E27FC236}">
                <a16:creationId xmlns:a16="http://schemas.microsoft.com/office/drawing/2014/main" xmlns="" id="{7D598273-F4C4-41B4-8E87-641C7F112A68}"/>
              </a:ext>
            </a:extLst>
          </p:cNvPr>
          <p:cNvSpPr txBox="1"/>
          <p:nvPr/>
        </p:nvSpPr>
        <p:spPr>
          <a:xfrm>
            <a:off x="3146269" y="3614300"/>
            <a:ext cx="253596" cy="400110"/>
          </a:xfrm>
          <a:prstGeom prst="rect">
            <a:avLst/>
          </a:prstGeom>
          <a:noFill/>
        </p:spPr>
        <p:txBody>
          <a:bodyPr wrap="none" rtlCol="0">
            <a:spAutoFit/>
          </a:bodyPr>
          <a:lstStyle/>
          <a:p>
            <a:r>
              <a:rPr lang="en-US" sz="2000" dirty="0" err="1">
                <a:solidFill>
                  <a:schemeClr val="accent6"/>
                </a:solidFill>
                <a:effectLst>
                  <a:glow rad="101600">
                    <a:schemeClr val="tx1">
                      <a:alpha val="60000"/>
                    </a:schemeClr>
                  </a:glow>
                </a:effectLst>
                <a:latin typeface="Aharoni" panose="020B0604020202020204" pitchFamily="2" charset="-79"/>
                <a:cs typeface="Aharoni" panose="020B0604020202020204" pitchFamily="2" charset="-79"/>
              </a:rPr>
              <a:t>i</a:t>
            </a:r>
            <a:endParaRPr lang="en-ZA" sz="2000" dirty="0">
              <a:solidFill>
                <a:schemeClr val="accent6"/>
              </a:solidFill>
              <a:effectLst>
                <a:glow rad="101600">
                  <a:schemeClr val="tx1">
                    <a:alpha val="60000"/>
                  </a:schemeClr>
                </a:glow>
              </a:effectLst>
              <a:latin typeface="Aharoni" panose="020B0604020202020204" pitchFamily="2" charset="-79"/>
              <a:cs typeface="Aharoni" panose="020B0604020202020204" pitchFamily="2" charset="-79"/>
            </a:endParaRPr>
          </a:p>
        </p:txBody>
      </p:sp>
      <p:sp>
        <p:nvSpPr>
          <p:cNvPr id="50" name="Oval 49">
            <a:extLst>
              <a:ext uri="{FF2B5EF4-FFF2-40B4-BE49-F238E27FC236}">
                <a16:creationId xmlns:a16="http://schemas.microsoft.com/office/drawing/2014/main" xmlns="" id="{A8C3DF70-11FD-491B-A478-5368B199FEB6}"/>
              </a:ext>
            </a:extLst>
          </p:cNvPr>
          <p:cNvSpPr/>
          <p:nvPr/>
        </p:nvSpPr>
        <p:spPr>
          <a:xfrm>
            <a:off x="4228558" y="1839976"/>
            <a:ext cx="522515" cy="570272"/>
          </a:xfrm>
          <a:prstGeom prst="ellipse">
            <a:avLst/>
          </a:prstGeom>
          <a:solidFill>
            <a:srgbClr val="FFFF00">
              <a:alpha val="40000"/>
            </a:srgbClr>
          </a:solid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1" name="TextBox 50">
            <a:extLst>
              <a:ext uri="{FF2B5EF4-FFF2-40B4-BE49-F238E27FC236}">
                <a16:creationId xmlns:a16="http://schemas.microsoft.com/office/drawing/2014/main" xmlns="" id="{D469B4D6-ED7E-4938-9D11-30025160B4AC}"/>
              </a:ext>
            </a:extLst>
          </p:cNvPr>
          <p:cNvSpPr txBox="1"/>
          <p:nvPr/>
        </p:nvSpPr>
        <p:spPr>
          <a:xfrm>
            <a:off x="3839587" y="2079968"/>
            <a:ext cx="712054" cy="338554"/>
          </a:xfrm>
          <a:prstGeom prst="rect">
            <a:avLst/>
          </a:prstGeom>
          <a:noFill/>
        </p:spPr>
        <p:txBody>
          <a:bodyPr wrap="none" rtlCol="0">
            <a:spAutoFit/>
          </a:bodyPr>
          <a:lstStyle/>
          <a:p>
            <a:r>
              <a:rPr lang="en-US" sz="800" b="1" dirty="0"/>
              <a:t>Solar Energy</a:t>
            </a:r>
          </a:p>
          <a:p>
            <a:r>
              <a:rPr lang="en-US" sz="800" b="1" dirty="0"/>
              <a:t> Potential</a:t>
            </a:r>
          </a:p>
        </p:txBody>
      </p:sp>
      <p:pic>
        <p:nvPicPr>
          <p:cNvPr id="52" name="Graphic 51" descr="Database">
            <a:extLst>
              <a:ext uri="{FF2B5EF4-FFF2-40B4-BE49-F238E27FC236}">
                <a16:creationId xmlns:a16="http://schemas.microsoft.com/office/drawing/2014/main" xmlns="" id="{B88BF18D-ED71-4330-A1A2-AC475D3F600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2234662" y="2310340"/>
            <a:ext cx="199819" cy="199819"/>
          </a:xfrm>
          <a:prstGeom prst="rect">
            <a:avLst/>
          </a:prstGeom>
          <a:effectLst>
            <a:glow rad="101600">
              <a:schemeClr val="tx1">
                <a:alpha val="60000"/>
              </a:schemeClr>
            </a:glow>
          </a:effectLst>
        </p:spPr>
      </p:pic>
      <p:sp>
        <p:nvSpPr>
          <p:cNvPr id="53" name="TextBox 52">
            <a:extLst>
              <a:ext uri="{FF2B5EF4-FFF2-40B4-BE49-F238E27FC236}">
                <a16:creationId xmlns:a16="http://schemas.microsoft.com/office/drawing/2014/main" xmlns="" id="{5A6A6CED-0FF7-4CAF-9AFC-49A58110D76B}"/>
              </a:ext>
            </a:extLst>
          </p:cNvPr>
          <p:cNvSpPr txBox="1"/>
          <p:nvPr/>
        </p:nvSpPr>
        <p:spPr>
          <a:xfrm>
            <a:off x="2160359" y="1774673"/>
            <a:ext cx="790601" cy="507831"/>
          </a:xfrm>
          <a:prstGeom prst="rect">
            <a:avLst/>
          </a:prstGeom>
          <a:noFill/>
        </p:spPr>
        <p:txBody>
          <a:bodyPr wrap="none" rtlCol="0">
            <a:spAutoFit/>
          </a:bodyPr>
          <a:lstStyle/>
          <a:p>
            <a:r>
              <a:rPr lang="en-US" sz="900" b="1" dirty="0"/>
              <a:t>Proposed </a:t>
            </a:r>
          </a:p>
          <a:p>
            <a:r>
              <a:rPr lang="en-US" sz="900" b="1" dirty="0"/>
              <a:t>Desalination</a:t>
            </a:r>
          </a:p>
          <a:p>
            <a:r>
              <a:rPr lang="en-US" sz="900" b="1" dirty="0"/>
              <a:t>Plant</a:t>
            </a:r>
          </a:p>
        </p:txBody>
      </p:sp>
    </p:spTree>
    <p:extLst>
      <p:ext uri="{BB962C8B-B14F-4D97-AF65-F5344CB8AC3E}">
        <p14:creationId xmlns:p14="http://schemas.microsoft.com/office/powerpoint/2010/main" val="732111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COMPOSITE MACRO AND MICRO SDF</a:t>
            </a:r>
          </a:p>
        </p:txBody>
      </p:sp>
      <p:cxnSp>
        <p:nvCxnSpPr>
          <p:cNvPr id="8" name="Straight Connector 7"/>
          <p:cNvCxnSpPr/>
          <p:nvPr/>
        </p:nvCxnSpPr>
        <p:spPr>
          <a:xfrm>
            <a:off x="8350" y="1108906"/>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81114" y="2012192"/>
            <a:ext cx="3125972" cy="369332"/>
          </a:xfrm>
          <a:prstGeom prst="rect">
            <a:avLst/>
          </a:prstGeom>
          <a:noFill/>
        </p:spPr>
        <p:txBody>
          <a:bodyPr wrap="square" rtlCol="0">
            <a:spAutoFit/>
          </a:bodyPr>
          <a:lstStyle/>
          <a:p>
            <a:r>
              <a:rPr lang="en-ZA" b="1" dirty="0">
                <a:solidFill>
                  <a:schemeClr val="bg1"/>
                </a:solidFill>
              </a:rPr>
              <a:t>POPULATION =  21 540</a:t>
            </a:r>
          </a:p>
        </p:txBody>
      </p:sp>
      <p:sp>
        <p:nvSpPr>
          <p:cNvPr id="9" name="TextBox 8"/>
          <p:cNvSpPr txBox="1"/>
          <p:nvPr/>
        </p:nvSpPr>
        <p:spPr>
          <a:xfrm>
            <a:off x="423502" y="3366911"/>
            <a:ext cx="3125972" cy="646331"/>
          </a:xfrm>
          <a:prstGeom prst="rect">
            <a:avLst/>
          </a:prstGeom>
          <a:noFill/>
        </p:spPr>
        <p:txBody>
          <a:bodyPr wrap="square" rtlCol="0">
            <a:spAutoFit/>
          </a:bodyPr>
          <a:lstStyle/>
          <a:p>
            <a:pPr algn="ctr"/>
            <a:r>
              <a:rPr lang="en-ZA" b="1" dirty="0">
                <a:solidFill>
                  <a:schemeClr val="bg1"/>
                </a:solidFill>
              </a:rPr>
              <a:t>24,2% OF THE POPULATION IS UNDER THE AGE OF 15</a:t>
            </a:r>
          </a:p>
        </p:txBody>
      </p:sp>
      <p:sp>
        <p:nvSpPr>
          <p:cNvPr id="10" name="TextBox 9"/>
          <p:cNvSpPr txBox="1"/>
          <p:nvPr/>
        </p:nvSpPr>
        <p:spPr>
          <a:xfrm>
            <a:off x="364749" y="5039673"/>
            <a:ext cx="3125972" cy="923330"/>
          </a:xfrm>
          <a:prstGeom prst="rect">
            <a:avLst/>
          </a:prstGeom>
          <a:noFill/>
        </p:spPr>
        <p:txBody>
          <a:bodyPr wrap="square" rtlCol="0">
            <a:spAutoFit/>
          </a:bodyPr>
          <a:lstStyle/>
          <a:p>
            <a:pPr algn="ctr"/>
            <a:r>
              <a:rPr lang="en-ZA" b="1" dirty="0">
                <a:solidFill>
                  <a:schemeClr val="bg1"/>
                </a:solidFill>
              </a:rPr>
              <a:t>66,9% OF THE POPULATIONAGED BETWEEN 15 AND 64</a:t>
            </a:r>
          </a:p>
        </p:txBody>
      </p:sp>
      <p:sp>
        <p:nvSpPr>
          <p:cNvPr id="14" name="TextBox 13"/>
          <p:cNvSpPr txBox="1"/>
          <p:nvPr/>
        </p:nvSpPr>
        <p:spPr>
          <a:xfrm>
            <a:off x="3827395" y="3358241"/>
            <a:ext cx="3125972" cy="646331"/>
          </a:xfrm>
          <a:prstGeom prst="rect">
            <a:avLst/>
          </a:prstGeom>
          <a:noFill/>
        </p:spPr>
        <p:txBody>
          <a:bodyPr wrap="square" rtlCol="0">
            <a:spAutoFit/>
          </a:bodyPr>
          <a:lstStyle/>
          <a:p>
            <a:pPr algn="ctr"/>
            <a:r>
              <a:rPr lang="en-ZA" b="1" dirty="0">
                <a:solidFill>
                  <a:schemeClr val="bg1"/>
                </a:solidFill>
              </a:rPr>
              <a:t>11,8% UNEMPLOYMENT RATE (2011)</a:t>
            </a:r>
          </a:p>
        </p:txBody>
      </p:sp>
      <p:sp>
        <p:nvSpPr>
          <p:cNvPr id="15" name="TextBox 14"/>
          <p:cNvSpPr txBox="1"/>
          <p:nvPr/>
        </p:nvSpPr>
        <p:spPr>
          <a:xfrm>
            <a:off x="3863623" y="5035809"/>
            <a:ext cx="3125972" cy="646331"/>
          </a:xfrm>
          <a:prstGeom prst="rect">
            <a:avLst/>
          </a:prstGeom>
          <a:noFill/>
        </p:spPr>
        <p:txBody>
          <a:bodyPr wrap="square" rtlCol="0">
            <a:spAutoFit/>
          </a:bodyPr>
          <a:lstStyle/>
          <a:p>
            <a:pPr algn="ctr"/>
            <a:r>
              <a:rPr lang="en-ZA" b="1" dirty="0">
                <a:solidFill>
                  <a:schemeClr val="bg1"/>
                </a:solidFill>
              </a:rPr>
              <a:t>9,9% OF THE POPULATION HAS HAD NO SCHOOLING</a:t>
            </a:r>
          </a:p>
        </p:txBody>
      </p:sp>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3565" y="4358456"/>
            <a:ext cx="583734" cy="583734"/>
          </a:xfrm>
          <a:prstGeom prst="rect">
            <a:avLst/>
          </a:prstGeom>
        </p:spPr>
      </p:pic>
      <p:sp>
        <p:nvSpPr>
          <p:cNvPr id="23" name="Round Diagonal Corner Rectangle 53">
            <a:extLst>
              <a:ext uri="{FF2B5EF4-FFF2-40B4-BE49-F238E27FC236}">
                <a16:creationId xmlns:a16="http://schemas.microsoft.com/office/drawing/2014/main" xmlns="" id="{F07D537E-5C24-4F7E-B4FA-4F1B1323C6BF}"/>
              </a:ext>
            </a:extLst>
          </p:cNvPr>
          <p:cNvSpPr/>
          <p:nvPr/>
        </p:nvSpPr>
        <p:spPr>
          <a:xfrm>
            <a:off x="10995096" y="168644"/>
            <a:ext cx="1129262" cy="98157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4" name="Picture 23"/>
          <p:cNvPicPr>
            <a:picLocks noChangeAspect="1"/>
          </p:cNvPicPr>
          <p:nvPr/>
        </p:nvPicPr>
        <p:blipFill>
          <a:blip r:embed="rId4"/>
          <a:stretch>
            <a:fillRect/>
          </a:stretch>
        </p:blipFill>
        <p:spPr>
          <a:xfrm>
            <a:off x="11153390" y="228600"/>
            <a:ext cx="812674" cy="801618"/>
          </a:xfrm>
          <a:prstGeom prst="rect">
            <a:avLst/>
          </a:prstGeom>
        </p:spPr>
      </p:pic>
      <p:pic>
        <p:nvPicPr>
          <p:cNvPr id="20" name="Picture 19">
            <a:extLst>
              <a:ext uri="{FF2B5EF4-FFF2-40B4-BE49-F238E27FC236}">
                <a16:creationId xmlns:a16="http://schemas.microsoft.com/office/drawing/2014/main" xmlns="" id="{2BF95BDC-2395-4D1A-A0FB-8122FEEB17B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5" name="Picture 4"/>
          <p:cNvPicPr>
            <a:picLocks noChangeAspect="1"/>
          </p:cNvPicPr>
          <p:nvPr/>
        </p:nvPicPr>
        <p:blipFill rotWithShape="1">
          <a:blip r:embed="rId7"/>
          <a:srcRect b="29279"/>
          <a:stretch/>
        </p:blipFill>
        <p:spPr>
          <a:xfrm>
            <a:off x="283146" y="1170344"/>
            <a:ext cx="5833445" cy="5687652"/>
          </a:xfrm>
          <a:prstGeom prst="rect">
            <a:avLst/>
          </a:prstGeom>
        </p:spPr>
      </p:pic>
    </p:spTree>
    <p:extLst>
      <p:ext uri="{BB962C8B-B14F-4D97-AF65-F5344CB8AC3E}">
        <p14:creationId xmlns:p14="http://schemas.microsoft.com/office/powerpoint/2010/main" val="1402072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COMPOSITE MICRO SDF: CARNAVON</a:t>
            </a:r>
          </a:p>
        </p:txBody>
      </p:sp>
      <p:cxnSp>
        <p:nvCxnSpPr>
          <p:cNvPr id="8" name="Straight Connector 7"/>
          <p:cNvCxnSpPr/>
          <p:nvPr/>
        </p:nvCxnSpPr>
        <p:spPr>
          <a:xfrm>
            <a:off x="8350" y="1108906"/>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81114" y="2012192"/>
            <a:ext cx="3125972" cy="369332"/>
          </a:xfrm>
          <a:prstGeom prst="rect">
            <a:avLst/>
          </a:prstGeom>
          <a:noFill/>
        </p:spPr>
        <p:txBody>
          <a:bodyPr wrap="square" rtlCol="0">
            <a:spAutoFit/>
          </a:bodyPr>
          <a:lstStyle/>
          <a:p>
            <a:r>
              <a:rPr lang="en-ZA" b="1" dirty="0">
                <a:solidFill>
                  <a:schemeClr val="bg1"/>
                </a:solidFill>
              </a:rPr>
              <a:t>POPULATION =  21 540</a:t>
            </a:r>
          </a:p>
        </p:txBody>
      </p:sp>
      <p:sp>
        <p:nvSpPr>
          <p:cNvPr id="10" name="TextBox 9"/>
          <p:cNvSpPr txBox="1"/>
          <p:nvPr/>
        </p:nvSpPr>
        <p:spPr>
          <a:xfrm>
            <a:off x="364749" y="5039673"/>
            <a:ext cx="3125972" cy="923330"/>
          </a:xfrm>
          <a:prstGeom prst="rect">
            <a:avLst/>
          </a:prstGeom>
          <a:noFill/>
        </p:spPr>
        <p:txBody>
          <a:bodyPr wrap="square" rtlCol="0">
            <a:spAutoFit/>
          </a:bodyPr>
          <a:lstStyle/>
          <a:p>
            <a:pPr algn="ctr"/>
            <a:r>
              <a:rPr lang="en-ZA" b="1" dirty="0">
                <a:solidFill>
                  <a:schemeClr val="bg1"/>
                </a:solidFill>
              </a:rPr>
              <a:t>66,9% OF THE POPULATIONAGED BETWEEN 15 AND 64</a:t>
            </a:r>
          </a:p>
        </p:txBody>
      </p:sp>
      <p:sp>
        <p:nvSpPr>
          <p:cNvPr id="15" name="TextBox 14"/>
          <p:cNvSpPr txBox="1"/>
          <p:nvPr/>
        </p:nvSpPr>
        <p:spPr>
          <a:xfrm>
            <a:off x="3863623" y="5035809"/>
            <a:ext cx="3125972" cy="646331"/>
          </a:xfrm>
          <a:prstGeom prst="rect">
            <a:avLst/>
          </a:prstGeom>
          <a:noFill/>
        </p:spPr>
        <p:txBody>
          <a:bodyPr wrap="square" rtlCol="0">
            <a:spAutoFit/>
          </a:bodyPr>
          <a:lstStyle/>
          <a:p>
            <a:pPr algn="ctr"/>
            <a:r>
              <a:rPr lang="en-ZA" b="1" dirty="0">
                <a:solidFill>
                  <a:schemeClr val="bg1"/>
                </a:solidFill>
              </a:rPr>
              <a:t>9,9% OF THE POPULATION HAS HAD NO SCHOOLING</a:t>
            </a:r>
          </a:p>
        </p:txBody>
      </p:sp>
      <p:sp>
        <p:nvSpPr>
          <p:cNvPr id="16" name="TextBox 15"/>
          <p:cNvSpPr txBox="1"/>
          <p:nvPr/>
        </p:nvSpPr>
        <p:spPr>
          <a:xfrm>
            <a:off x="7443802" y="1862313"/>
            <a:ext cx="3125972" cy="646331"/>
          </a:xfrm>
          <a:prstGeom prst="rect">
            <a:avLst/>
          </a:prstGeom>
          <a:noFill/>
          <a:ln>
            <a:noFill/>
          </a:ln>
        </p:spPr>
        <p:txBody>
          <a:bodyPr wrap="square" rtlCol="0">
            <a:spAutoFit/>
          </a:bodyPr>
          <a:lstStyle/>
          <a:p>
            <a:pPr algn="ctr"/>
            <a:r>
              <a:rPr lang="en-ZA" b="1" dirty="0">
                <a:solidFill>
                  <a:schemeClr val="bg1"/>
                </a:solidFill>
              </a:rPr>
              <a:t>94,8% OF DWELLINGS ARE FORMALISED</a:t>
            </a:r>
          </a:p>
        </p:txBody>
      </p:sp>
      <p:sp>
        <p:nvSpPr>
          <p:cNvPr id="17" name="TextBox 16"/>
          <p:cNvSpPr txBox="1"/>
          <p:nvPr/>
        </p:nvSpPr>
        <p:spPr>
          <a:xfrm>
            <a:off x="7354344" y="5059630"/>
            <a:ext cx="3125972" cy="646331"/>
          </a:xfrm>
          <a:prstGeom prst="rect">
            <a:avLst/>
          </a:prstGeom>
          <a:noFill/>
        </p:spPr>
        <p:txBody>
          <a:bodyPr wrap="square" rtlCol="0">
            <a:spAutoFit/>
          </a:bodyPr>
          <a:lstStyle/>
          <a:p>
            <a:pPr algn="ctr"/>
            <a:r>
              <a:rPr lang="en-ZA" b="1" dirty="0">
                <a:solidFill>
                  <a:schemeClr val="bg1"/>
                </a:solidFill>
              </a:rPr>
              <a:t>78,3% OF HOUSEHOLDS HAVE FLUSHING TOILETS</a:t>
            </a:r>
          </a:p>
        </p:txBody>
      </p:sp>
      <p:pic>
        <p:nvPicPr>
          <p:cNvPr id="47" name="Picture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3565" y="4358456"/>
            <a:ext cx="583734" cy="583734"/>
          </a:xfrm>
          <a:prstGeom prst="rect">
            <a:avLst/>
          </a:prstGeom>
        </p:spPr>
      </p:pic>
      <p:pic>
        <p:nvPicPr>
          <p:cNvPr id="48" name="Pictur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1431" y="4382682"/>
            <a:ext cx="470713" cy="470713"/>
          </a:xfrm>
          <a:prstGeom prst="rect">
            <a:avLst/>
          </a:prstGeom>
        </p:spPr>
      </p:pic>
      <p:sp>
        <p:nvSpPr>
          <p:cNvPr id="23" name="Round Diagonal Corner Rectangle 53">
            <a:extLst>
              <a:ext uri="{FF2B5EF4-FFF2-40B4-BE49-F238E27FC236}">
                <a16:creationId xmlns:a16="http://schemas.microsoft.com/office/drawing/2014/main" xmlns="" id="{F07D537E-5C24-4F7E-B4FA-4F1B1323C6BF}"/>
              </a:ext>
            </a:extLst>
          </p:cNvPr>
          <p:cNvSpPr/>
          <p:nvPr/>
        </p:nvSpPr>
        <p:spPr>
          <a:xfrm>
            <a:off x="10995096" y="168644"/>
            <a:ext cx="1129262" cy="98157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4" name="Picture 23"/>
          <p:cNvPicPr>
            <a:picLocks noChangeAspect="1"/>
          </p:cNvPicPr>
          <p:nvPr/>
        </p:nvPicPr>
        <p:blipFill>
          <a:blip r:embed="rId4"/>
          <a:stretch>
            <a:fillRect/>
          </a:stretch>
        </p:blipFill>
        <p:spPr>
          <a:xfrm>
            <a:off x="11153390" y="228600"/>
            <a:ext cx="812674" cy="801618"/>
          </a:xfrm>
          <a:prstGeom prst="rect">
            <a:avLst/>
          </a:prstGeom>
        </p:spPr>
      </p:pic>
      <p:pic>
        <p:nvPicPr>
          <p:cNvPr id="20" name="Picture 19">
            <a:extLst>
              <a:ext uri="{FF2B5EF4-FFF2-40B4-BE49-F238E27FC236}">
                <a16:creationId xmlns:a16="http://schemas.microsoft.com/office/drawing/2014/main" xmlns="" id="{2BF95BDC-2395-4D1A-A0FB-8122FEEB17B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7" name="Picture 6"/>
          <p:cNvPicPr>
            <a:picLocks noChangeAspect="1"/>
          </p:cNvPicPr>
          <p:nvPr/>
        </p:nvPicPr>
        <p:blipFill>
          <a:blip r:embed="rId7"/>
          <a:stretch>
            <a:fillRect/>
          </a:stretch>
        </p:blipFill>
        <p:spPr>
          <a:xfrm>
            <a:off x="6761285" y="1030218"/>
            <a:ext cx="3867150" cy="5686425"/>
          </a:xfrm>
          <a:prstGeom prst="rect">
            <a:avLst/>
          </a:prstGeom>
        </p:spPr>
      </p:pic>
      <p:pic>
        <p:nvPicPr>
          <p:cNvPr id="19" name="Picture 18">
            <a:extLst>
              <a:ext uri="{FF2B5EF4-FFF2-40B4-BE49-F238E27FC236}">
                <a16:creationId xmlns:a16="http://schemas.microsoft.com/office/drawing/2014/main" xmlns="" id="{185CCEFD-9D20-4236-821A-B6DE36AB9473}"/>
              </a:ext>
            </a:extLst>
          </p:cNvPr>
          <p:cNvPicPr/>
          <p:nvPr/>
        </p:nvPicPr>
        <p:blipFill rotWithShape="1">
          <a:blip r:embed="rId8">
            <a:extLst>
              <a:ext uri="{28A0092B-C50C-407E-A947-70E740481C1C}">
                <a14:useLocalDpi xmlns:a14="http://schemas.microsoft.com/office/drawing/2010/main" val="0"/>
              </a:ext>
            </a:extLst>
          </a:blip>
          <a:srcRect t="5093" r="1509" b="25840"/>
          <a:stretch/>
        </p:blipFill>
        <p:spPr bwMode="auto">
          <a:xfrm>
            <a:off x="40005" y="768757"/>
            <a:ext cx="6055995" cy="620934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12300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COMPOSITE MICRO SDF: VOSBURG</a:t>
            </a:r>
          </a:p>
        </p:txBody>
      </p:sp>
      <p:cxnSp>
        <p:nvCxnSpPr>
          <p:cNvPr id="8" name="Straight Connector 7"/>
          <p:cNvCxnSpPr/>
          <p:nvPr/>
        </p:nvCxnSpPr>
        <p:spPr>
          <a:xfrm>
            <a:off x="8350" y="1108906"/>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81114" y="2012192"/>
            <a:ext cx="3125972" cy="369332"/>
          </a:xfrm>
          <a:prstGeom prst="rect">
            <a:avLst/>
          </a:prstGeom>
          <a:noFill/>
        </p:spPr>
        <p:txBody>
          <a:bodyPr wrap="square" rtlCol="0">
            <a:spAutoFit/>
          </a:bodyPr>
          <a:lstStyle/>
          <a:p>
            <a:r>
              <a:rPr lang="en-ZA" b="1" dirty="0">
                <a:solidFill>
                  <a:schemeClr val="bg1"/>
                </a:solidFill>
              </a:rPr>
              <a:t>POPULATION =  21 540</a:t>
            </a:r>
          </a:p>
        </p:txBody>
      </p:sp>
      <p:sp>
        <p:nvSpPr>
          <p:cNvPr id="9" name="TextBox 8"/>
          <p:cNvSpPr txBox="1"/>
          <p:nvPr/>
        </p:nvSpPr>
        <p:spPr>
          <a:xfrm>
            <a:off x="423502" y="3366911"/>
            <a:ext cx="3125972" cy="646331"/>
          </a:xfrm>
          <a:prstGeom prst="rect">
            <a:avLst/>
          </a:prstGeom>
          <a:noFill/>
        </p:spPr>
        <p:txBody>
          <a:bodyPr wrap="square" rtlCol="0">
            <a:spAutoFit/>
          </a:bodyPr>
          <a:lstStyle/>
          <a:p>
            <a:pPr algn="ctr"/>
            <a:r>
              <a:rPr lang="en-ZA" b="1" dirty="0">
                <a:solidFill>
                  <a:schemeClr val="bg1"/>
                </a:solidFill>
              </a:rPr>
              <a:t>24,2% OF THE POPULATION IS UNDER THE AGE OF 15</a:t>
            </a:r>
          </a:p>
        </p:txBody>
      </p:sp>
      <p:sp>
        <p:nvSpPr>
          <p:cNvPr id="10" name="TextBox 9"/>
          <p:cNvSpPr txBox="1"/>
          <p:nvPr/>
        </p:nvSpPr>
        <p:spPr>
          <a:xfrm>
            <a:off x="364749" y="5039673"/>
            <a:ext cx="3125972" cy="923330"/>
          </a:xfrm>
          <a:prstGeom prst="rect">
            <a:avLst/>
          </a:prstGeom>
          <a:noFill/>
        </p:spPr>
        <p:txBody>
          <a:bodyPr wrap="square" rtlCol="0">
            <a:spAutoFit/>
          </a:bodyPr>
          <a:lstStyle/>
          <a:p>
            <a:pPr algn="ctr"/>
            <a:r>
              <a:rPr lang="en-ZA" b="1" dirty="0">
                <a:solidFill>
                  <a:schemeClr val="bg1"/>
                </a:solidFill>
              </a:rPr>
              <a:t>66,9% OF THE POPULATIONAGED BETWEEN 15 AND 64</a:t>
            </a:r>
          </a:p>
        </p:txBody>
      </p:sp>
      <p:pic>
        <p:nvPicPr>
          <p:cNvPr id="47" name="Picture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3565" y="4358456"/>
            <a:ext cx="583734" cy="583734"/>
          </a:xfrm>
          <a:prstGeom prst="rect">
            <a:avLst/>
          </a:prstGeom>
        </p:spPr>
      </p:pic>
      <p:pic>
        <p:nvPicPr>
          <p:cNvPr id="48" name="Pictur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1431" y="4382682"/>
            <a:ext cx="470713" cy="470713"/>
          </a:xfrm>
          <a:prstGeom prst="rect">
            <a:avLst/>
          </a:prstGeom>
        </p:spPr>
      </p:pic>
      <p:sp>
        <p:nvSpPr>
          <p:cNvPr id="23" name="Round Diagonal Corner Rectangle 53">
            <a:extLst>
              <a:ext uri="{FF2B5EF4-FFF2-40B4-BE49-F238E27FC236}">
                <a16:creationId xmlns:a16="http://schemas.microsoft.com/office/drawing/2014/main" xmlns="" id="{F07D537E-5C24-4F7E-B4FA-4F1B1323C6BF}"/>
              </a:ext>
            </a:extLst>
          </p:cNvPr>
          <p:cNvSpPr/>
          <p:nvPr/>
        </p:nvSpPr>
        <p:spPr>
          <a:xfrm>
            <a:off x="10995096" y="168644"/>
            <a:ext cx="1129262" cy="98157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4" name="Picture 23"/>
          <p:cNvPicPr>
            <a:picLocks noChangeAspect="1"/>
          </p:cNvPicPr>
          <p:nvPr/>
        </p:nvPicPr>
        <p:blipFill>
          <a:blip r:embed="rId4"/>
          <a:stretch>
            <a:fillRect/>
          </a:stretch>
        </p:blipFill>
        <p:spPr>
          <a:xfrm>
            <a:off x="11153390" y="228600"/>
            <a:ext cx="812674" cy="801618"/>
          </a:xfrm>
          <a:prstGeom prst="rect">
            <a:avLst/>
          </a:prstGeom>
        </p:spPr>
      </p:pic>
      <p:pic>
        <p:nvPicPr>
          <p:cNvPr id="18" name="Picture 17">
            <a:extLst>
              <a:ext uri="{FF2B5EF4-FFF2-40B4-BE49-F238E27FC236}">
                <a16:creationId xmlns:a16="http://schemas.microsoft.com/office/drawing/2014/main" xmlns="" id="{2BF95BDC-2395-4D1A-A0FB-8122FEEB17B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11" name="Picture 10"/>
          <p:cNvPicPr>
            <a:picLocks noChangeAspect="1"/>
          </p:cNvPicPr>
          <p:nvPr/>
        </p:nvPicPr>
        <p:blipFill>
          <a:blip r:embed="rId7"/>
          <a:stretch>
            <a:fillRect/>
          </a:stretch>
        </p:blipFill>
        <p:spPr>
          <a:xfrm>
            <a:off x="6140904" y="1175860"/>
            <a:ext cx="4124325" cy="5804829"/>
          </a:xfrm>
          <a:prstGeom prst="rect">
            <a:avLst/>
          </a:prstGeom>
        </p:spPr>
      </p:pic>
      <p:pic>
        <p:nvPicPr>
          <p:cNvPr id="17" name="Picture 16">
            <a:extLst>
              <a:ext uri="{FF2B5EF4-FFF2-40B4-BE49-F238E27FC236}">
                <a16:creationId xmlns:a16="http://schemas.microsoft.com/office/drawing/2014/main" xmlns="" id="{B0E02CC7-8CFD-47F8-9983-EACA47D4AED6}"/>
              </a:ext>
            </a:extLst>
          </p:cNvPr>
          <p:cNvPicPr/>
          <p:nvPr/>
        </p:nvPicPr>
        <p:blipFill rotWithShape="1">
          <a:blip r:embed="rId8">
            <a:extLst>
              <a:ext uri="{28A0092B-C50C-407E-A947-70E740481C1C}">
                <a14:useLocalDpi xmlns:a14="http://schemas.microsoft.com/office/drawing/2010/main" val="0"/>
              </a:ext>
            </a:extLst>
          </a:blip>
          <a:srcRect b="27856"/>
          <a:stretch/>
        </p:blipFill>
        <p:spPr bwMode="auto">
          <a:xfrm>
            <a:off x="77243" y="829270"/>
            <a:ext cx="6087745" cy="5944959"/>
          </a:xfrm>
          <a:prstGeom prst="rect">
            <a:avLst/>
          </a:prstGeom>
          <a:noFill/>
        </p:spPr>
      </p:pic>
    </p:spTree>
    <p:extLst>
      <p:ext uri="{BB962C8B-B14F-4D97-AF65-F5344CB8AC3E}">
        <p14:creationId xmlns:p14="http://schemas.microsoft.com/office/powerpoint/2010/main" val="2335802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COMPOSITE MICRO SDF: VAN WYKSVLEI </a:t>
            </a:r>
          </a:p>
        </p:txBody>
      </p:sp>
      <p:cxnSp>
        <p:nvCxnSpPr>
          <p:cNvPr id="8" name="Straight Connector 7"/>
          <p:cNvCxnSpPr/>
          <p:nvPr/>
        </p:nvCxnSpPr>
        <p:spPr>
          <a:xfrm>
            <a:off x="8350" y="1108906"/>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81114" y="2012192"/>
            <a:ext cx="3125972" cy="369332"/>
          </a:xfrm>
          <a:prstGeom prst="rect">
            <a:avLst/>
          </a:prstGeom>
          <a:noFill/>
        </p:spPr>
        <p:txBody>
          <a:bodyPr wrap="square" rtlCol="0">
            <a:spAutoFit/>
          </a:bodyPr>
          <a:lstStyle/>
          <a:p>
            <a:r>
              <a:rPr lang="en-ZA" b="1" dirty="0">
                <a:solidFill>
                  <a:schemeClr val="bg1"/>
                </a:solidFill>
              </a:rPr>
              <a:t>POPULATION =  21 540</a:t>
            </a:r>
          </a:p>
        </p:txBody>
      </p:sp>
      <p:sp>
        <p:nvSpPr>
          <p:cNvPr id="9" name="TextBox 8"/>
          <p:cNvSpPr txBox="1"/>
          <p:nvPr/>
        </p:nvSpPr>
        <p:spPr>
          <a:xfrm>
            <a:off x="423502" y="3366911"/>
            <a:ext cx="3125972" cy="646331"/>
          </a:xfrm>
          <a:prstGeom prst="rect">
            <a:avLst/>
          </a:prstGeom>
          <a:noFill/>
        </p:spPr>
        <p:txBody>
          <a:bodyPr wrap="square" rtlCol="0">
            <a:spAutoFit/>
          </a:bodyPr>
          <a:lstStyle/>
          <a:p>
            <a:pPr algn="ctr"/>
            <a:r>
              <a:rPr lang="en-ZA" b="1" dirty="0">
                <a:solidFill>
                  <a:schemeClr val="bg1"/>
                </a:solidFill>
              </a:rPr>
              <a:t>24,2% OF THE POPULATION IS UNDER THE AGE OF 15</a:t>
            </a:r>
          </a:p>
        </p:txBody>
      </p:sp>
      <p:sp>
        <p:nvSpPr>
          <p:cNvPr id="10" name="TextBox 9"/>
          <p:cNvSpPr txBox="1"/>
          <p:nvPr/>
        </p:nvSpPr>
        <p:spPr>
          <a:xfrm>
            <a:off x="364749" y="5039673"/>
            <a:ext cx="3125972" cy="923330"/>
          </a:xfrm>
          <a:prstGeom prst="rect">
            <a:avLst/>
          </a:prstGeom>
          <a:noFill/>
        </p:spPr>
        <p:txBody>
          <a:bodyPr wrap="square" rtlCol="0">
            <a:spAutoFit/>
          </a:bodyPr>
          <a:lstStyle/>
          <a:p>
            <a:pPr algn="ctr"/>
            <a:r>
              <a:rPr lang="en-ZA" b="1" dirty="0">
                <a:solidFill>
                  <a:schemeClr val="bg1"/>
                </a:solidFill>
              </a:rPr>
              <a:t>66,9% OF THE POPULATIONAGED BETWEEN 15 AND 64</a:t>
            </a:r>
          </a:p>
        </p:txBody>
      </p:sp>
      <p:sp>
        <p:nvSpPr>
          <p:cNvPr id="15" name="TextBox 14"/>
          <p:cNvSpPr txBox="1"/>
          <p:nvPr/>
        </p:nvSpPr>
        <p:spPr>
          <a:xfrm>
            <a:off x="3863623" y="5035809"/>
            <a:ext cx="3125972" cy="646331"/>
          </a:xfrm>
          <a:prstGeom prst="rect">
            <a:avLst/>
          </a:prstGeom>
          <a:noFill/>
        </p:spPr>
        <p:txBody>
          <a:bodyPr wrap="square" rtlCol="0">
            <a:spAutoFit/>
          </a:bodyPr>
          <a:lstStyle/>
          <a:p>
            <a:pPr algn="ctr"/>
            <a:r>
              <a:rPr lang="en-ZA" b="1" dirty="0">
                <a:solidFill>
                  <a:schemeClr val="bg1"/>
                </a:solidFill>
              </a:rPr>
              <a:t>9,9% OF THE POPULATION HAS HAD NO SCHOOLING</a:t>
            </a:r>
          </a:p>
        </p:txBody>
      </p:sp>
      <p:sp>
        <p:nvSpPr>
          <p:cNvPr id="17" name="TextBox 16"/>
          <p:cNvSpPr txBox="1"/>
          <p:nvPr/>
        </p:nvSpPr>
        <p:spPr>
          <a:xfrm>
            <a:off x="7354344" y="5059630"/>
            <a:ext cx="3125972" cy="646331"/>
          </a:xfrm>
          <a:prstGeom prst="rect">
            <a:avLst/>
          </a:prstGeom>
          <a:noFill/>
        </p:spPr>
        <p:txBody>
          <a:bodyPr wrap="square" rtlCol="0">
            <a:spAutoFit/>
          </a:bodyPr>
          <a:lstStyle/>
          <a:p>
            <a:pPr algn="ctr"/>
            <a:r>
              <a:rPr lang="en-ZA" b="1" dirty="0">
                <a:solidFill>
                  <a:schemeClr val="bg1"/>
                </a:solidFill>
              </a:rPr>
              <a:t>78,3% OF HOUSEHOLDS HAVE FLUSHING TOILETS</a:t>
            </a:r>
          </a:p>
        </p:txBody>
      </p:sp>
      <p:pic>
        <p:nvPicPr>
          <p:cNvPr id="47" name="Picture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3565" y="4358456"/>
            <a:ext cx="583734" cy="583734"/>
          </a:xfrm>
          <a:prstGeom prst="rect">
            <a:avLst/>
          </a:prstGeom>
        </p:spPr>
      </p:pic>
      <p:pic>
        <p:nvPicPr>
          <p:cNvPr id="48" name="Pictur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1431" y="4382682"/>
            <a:ext cx="470713" cy="470713"/>
          </a:xfrm>
          <a:prstGeom prst="rect">
            <a:avLst/>
          </a:prstGeom>
        </p:spPr>
      </p:pic>
      <p:sp>
        <p:nvSpPr>
          <p:cNvPr id="23" name="Round Diagonal Corner Rectangle 53">
            <a:extLst>
              <a:ext uri="{FF2B5EF4-FFF2-40B4-BE49-F238E27FC236}">
                <a16:creationId xmlns:a16="http://schemas.microsoft.com/office/drawing/2014/main" xmlns="" id="{F07D537E-5C24-4F7E-B4FA-4F1B1323C6BF}"/>
              </a:ext>
            </a:extLst>
          </p:cNvPr>
          <p:cNvSpPr/>
          <p:nvPr/>
        </p:nvSpPr>
        <p:spPr>
          <a:xfrm>
            <a:off x="10995096" y="168644"/>
            <a:ext cx="1129262" cy="98157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4" name="Picture 23"/>
          <p:cNvPicPr>
            <a:picLocks noChangeAspect="1"/>
          </p:cNvPicPr>
          <p:nvPr/>
        </p:nvPicPr>
        <p:blipFill>
          <a:blip r:embed="rId4"/>
          <a:stretch>
            <a:fillRect/>
          </a:stretch>
        </p:blipFill>
        <p:spPr>
          <a:xfrm>
            <a:off x="11153390" y="228600"/>
            <a:ext cx="812674" cy="801618"/>
          </a:xfrm>
          <a:prstGeom prst="rect">
            <a:avLst/>
          </a:prstGeom>
        </p:spPr>
      </p:pic>
      <p:pic>
        <p:nvPicPr>
          <p:cNvPr id="18" name="Picture 17">
            <a:extLst>
              <a:ext uri="{FF2B5EF4-FFF2-40B4-BE49-F238E27FC236}">
                <a16:creationId xmlns:a16="http://schemas.microsoft.com/office/drawing/2014/main" xmlns="" id="{2BF95BDC-2395-4D1A-A0FB-8122FEEB17B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11" name="Picture 10"/>
          <p:cNvPicPr>
            <a:picLocks noChangeAspect="1"/>
          </p:cNvPicPr>
          <p:nvPr/>
        </p:nvPicPr>
        <p:blipFill>
          <a:blip r:embed="rId7"/>
          <a:stretch>
            <a:fillRect/>
          </a:stretch>
        </p:blipFill>
        <p:spPr>
          <a:xfrm>
            <a:off x="6435574" y="974419"/>
            <a:ext cx="4105275" cy="5749095"/>
          </a:xfrm>
          <a:prstGeom prst="rect">
            <a:avLst/>
          </a:prstGeom>
        </p:spPr>
      </p:pic>
      <p:pic>
        <p:nvPicPr>
          <p:cNvPr id="19" name="Picture 18">
            <a:extLst>
              <a:ext uri="{FF2B5EF4-FFF2-40B4-BE49-F238E27FC236}">
                <a16:creationId xmlns:a16="http://schemas.microsoft.com/office/drawing/2014/main" xmlns="" id="{1A5C7AC7-8D15-4CD4-99B0-F7CB159C0A5B}"/>
              </a:ext>
            </a:extLst>
          </p:cNvPr>
          <p:cNvPicPr/>
          <p:nvPr/>
        </p:nvPicPr>
        <p:blipFill rotWithShape="1">
          <a:blip r:embed="rId8">
            <a:extLst>
              <a:ext uri="{28A0092B-C50C-407E-A947-70E740481C1C}">
                <a14:useLocalDpi xmlns:a14="http://schemas.microsoft.com/office/drawing/2010/main" val="0"/>
              </a:ext>
            </a:extLst>
          </a:blip>
          <a:srcRect b="28493"/>
          <a:stretch/>
        </p:blipFill>
        <p:spPr bwMode="auto">
          <a:xfrm>
            <a:off x="96398" y="815528"/>
            <a:ext cx="6614795" cy="6066879"/>
          </a:xfrm>
          <a:prstGeom prst="rect">
            <a:avLst/>
          </a:prstGeom>
          <a:noFill/>
        </p:spPr>
      </p:pic>
    </p:spTree>
    <p:extLst>
      <p:ext uri="{BB962C8B-B14F-4D97-AF65-F5344CB8AC3E}">
        <p14:creationId xmlns:p14="http://schemas.microsoft.com/office/powerpoint/2010/main" val="2758901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5487"/>
            <a:ext cx="12192000" cy="6936223"/>
            <a:chOff x="0" y="-5487"/>
            <a:chExt cx="12192000" cy="6936223"/>
          </a:xfrm>
        </p:grpSpPr>
        <p:cxnSp>
          <p:nvCxnSpPr>
            <p:cNvPr id="9" name="Straight Connector 8"/>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flipV="1">
              <a:off x="10933746" y="-5487"/>
              <a:ext cx="6397" cy="6936223"/>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370114" y="228600"/>
            <a:ext cx="9895115" cy="769441"/>
          </a:xfrm>
          <a:prstGeom prst="rect">
            <a:avLst/>
          </a:prstGeom>
          <a:noFill/>
        </p:spPr>
        <p:txBody>
          <a:bodyPr wrap="square" rtlCol="0">
            <a:spAutoFit/>
          </a:bodyPr>
          <a:lstStyle/>
          <a:p>
            <a:r>
              <a:rPr lang="en-ZA" sz="4400" dirty="0">
                <a:solidFill>
                  <a:schemeClr val="accent1">
                    <a:lumMod val="50000"/>
                  </a:schemeClr>
                </a:solidFill>
              </a:rPr>
              <a:t>IMPLEMENTATION FRAMEWORK</a:t>
            </a:r>
          </a:p>
        </p:txBody>
      </p:sp>
      <p:grpSp>
        <p:nvGrpSpPr>
          <p:cNvPr id="15" name="Group 14"/>
          <p:cNvGrpSpPr/>
          <p:nvPr/>
        </p:nvGrpSpPr>
        <p:grpSpPr>
          <a:xfrm>
            <a:off x="11137810" y="144444"/>
            <a:ext cx="856522" cy="903054"/>
            <a:chOff x="13917142" y="3713753"/>
            <a:chExt cx="2601757" cy="2602435"/>
          </a:xfrm>
        </p:grpSpPr>
        <p:sp>
          <p:nvSpPr>
            <p:cNvPr id="16" name="Round Diagonal Corner Rectangle 54">
              <a:extLst>
                <a:ext uri="{FF2B5EF4-FFF2-40B4-BE49-F238E27FC236}">
                  <a16:creationId xmlns:a16="http://schemas.microsoft.com/office/drawing/2014/main" xmlns="" id="{3DD15462-598F-435E-A762-9B3347CBCDB8}"/>
                </a:ext>
              </a:extLst>
            </p:cNvPr>
            <p:cNvSpPr/>
            <p:nvPr/>
          </p:nvSpPr>
          <p:spPr>
            <a:xfrm>
              <a:off x="13917142" y="3713753"/>
              <a:ext cx="2601757" cy="2602435"/>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7" name="Graphic 6" descr="Earth Globe Europe-Africa">
              <a:extLst>
                <a:ext uri="{FF2B5EF4-FFF2-40B4-BE49-F238E27FC236}">
                  <a16:creationId xmlns:a16="http://schemas.microsoft.com/office/drawing/2014/main" xmlns="" id="{389CA22E-7865-42EA-88F3-E860B40260C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4266154" y="4060084"/>
              <a:ext cx="1903732" cy="1903732"/>
            </a:xfrm>
            <a:prstGeom prst="rect">
              <a:avLst/>
            </a:prstGeom>
          </p:spPr>
        </p:pic>
      </p:grpSp>
      <p:grpSp>
        <p:nvGrpSpPr>
          <p:cNvPr id="2" name="Group 1">
            <a:extLst>
              <a:ext uri="{FF2B5EF4-FFF2-40B4-BE49-F238E27FC236}">
                <a16:creationId xmlns:a16="http://schemas.microsoft.com/office/drawing/2014/main" xmlns="" id="{B1C476B0-CB15-4E7E-8B88-967924117238}"/>
              </a:ext>
            </a:extLst>
          </p:cNvPr>
          <p:cNvGrpSpPr/>
          <p:nvPr/>
        </p:nvGrpSpPr>
        <p:grpSpPr>
          <a:xfrm>
            <a:off x="370114" y="1347359"/>
            <a:ext cx="4450041" cy="5209307"/>
            <a:chOff x="4777418" y="325300"/>
            <a:chExt cx="6935400" cy="6797028"/>
          </a:xfrm>
        </p:grpSpPr>
        <p:sp>
          <p:nvSpPr>
            <p:cNvPr id="20" name="Rectangle: Rounded Corners 19">
              <a:extLst>
                <a:ext uri="{FF2B5EF4-FFF2-40B4-BE49-F238E27FC236}">
                  <a16:creationId xmlns:a16="http://schemas.microsoft.com/office/drawing/2014/main" xmlns="" id="{48397E5C-1D55-4A92-8F0C-83BEADCF8E0E}"/>
                </a:ext>
              </a:extLst>
            </p:cNvPr>
            <p:cNvSpPr/>
            <p:nvPr/>
          </p:nvSpPr>
          <p:spPr>
            <a:xfrm>
              <a:off x="4777434" y="1490012"/>
              <a:ext cx="2220323" cy="70792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dirty="0"/>
                <a:t>INTRODUCTION</a:t>
              </a:r>
            </a:p>
          </p:txBody>
        </p:sp>
        <p:sp>
          <p:nvSpPr>
            <p:cNvPr id="21" name="Rectangle: Rounded Corners 20">
              <a:extLst>
                <a:ext uri="{FF2B5EF4-FFF2-40B4-BE49-F238E27FC236}">
                  <a16:creationId xmlns:a16="http://schemas.microsoft.com/office/drawing/2014/main" xmlns="" id="{0786D6AC-D6E5-4664-B9FE-BAB98538859A}"/>
                </a:ext>
              </a:extLst>
            </p:cNvPr>
            <p:cNvSpPr/>
            <p:nvPr/>
          </p:nvSpPr>
          <p:spPr>
            <a:xfrm>
              <a:off x="5504115" y="325300"/>
              <a:ext cx="3898231" cy="76691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b="1" dirty="0"/>
                <a:t>IMPLEMENTATION PLAN</a:t>
              </a:r>
            </a:p>
          </p:txBody>
        </p:sp>
        <p:sp>
          <p:nvSpPr>
            <p:cNvPr id="22" name="Rectangle: Rounded Corners 21">
              <a:extLst>
                <a:ext uri="{FF2B5EF4-FFF2-40B4-BE49-F238E27FC236}">
                  <a16:creationId xmlns:a16="http://schemas.microsoft.com/office/drawing/2014/main" xmlns="" id="{0161B528-5A86-41D9-8EFC-5E65CF9B7510}"/>
                </a:ext>
              </a:extLst>
            </p:cNvPr>
            <p:cNvSpPr/>
            <p:nvPr/>
          </p:nvSpPr>
          <p:spPr>
            <a:xfrm>
              <a:off x="4777425" y="3525252"/>
              <a:ext cx="2220323" cy="902375"/>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ZA" sz="1200" b="1" dirty="0">
                  <a:solidFill>
                    <a:schemeClr val="bg1"/>
                  </a:solidFill>
                </a:rPr>
                <a:t>IMPLEMENTATION PLAN</a:t>
              </a:r>
            </a:p>
          </p:txBody>
        </p:sp>
        <p:cxnSp>
          <p:nvCxnSpPr>
            <p:cNvPr id="23" name="Straight Arrow Connector 22">
              <a:extLst>
                <a:ext uri="{FF2B5EF4-FFF2-40B4-BE49-F238E27FC236}">
                  <a16:creationId xmlns:a16="http://schemas.microsoft.com/office/drawing/2014/main" xmlns="" id="{318DE62C-1FD8-4FB6-8763-80A6F86454B0}"/>
                </a:ext>
              </a:extLst>
            </p:cNvPr>
            <p:cNvCxnSpPr>
              <a:cxnSpLocks/>
              <a:stCxn id="22" idx="3"/>
              <a:endCxn id="26" idx="1"/>
            </p:cNvCxnSpPr>
            <p:nvPr/>
          </p:nvCxnSpPr>
          <p:spPr>
            <a:xfrm flipV="1">
              <a:off x="6997748" y="2757070"/>
              <a:ext cx="1084766" cy="121937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4" name="Connector: Elbow 23">
              <a:extLst>
                <a:ext uri="{FF2B5EF4-FFF2-40B4-BE49-F238E27FC236}">
                  <a16:creationId xmlns:a16="http://schemas.microsoft.com/office/drawing/2014/main" xmlns="" id="{116C3171-E2C3-467B-BEA6-DB471144E1FC}"/>
                </a:ext>
              </a:extLst>
            </p:cNvPr>
            <p:cNvCxnSpPr>
              <a:cxnSpLocks/>
              <a:stCxn id="21" idx="1"/>
              <a:endCxn id="20" idx="1"/>
            </p:cNvCxnSpPr>
            <p:nvPr/>
          </p:nvCxnSpPr>
          <p:spPr>
            <a:xfrm rot="10800000" flipV="1">
              <a:off x="4777435" y="708757"/>
              <a:ext cx="726681" cy="1135215"/>
            </a:xfrm>
            <a:prstGeom prst="bentConnector3">
              <a:avLst>
                <a:gd name="adj1" fmla="val 131458"/>
              </a:avLst>
            </a:prstGeom>
            <a:ln>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xmlns="" id="{AA2A3E7A-44CF-4F4E-B5C4-89A39E487EF9}"/>
                </a:ext>
              </a:extLst>
            </p:cNvPr>
            <p:cNvCxnSpPr>
              <a:cxnSpLocks/>
              <a:stCxn id="20" idx="2"/>
              <a:endCxn id="35" idx="0"/>
            </p:cNvCxnSpPr>
            <p:nvPr/>
          </p:nvCxnSpPr>
          <p:spPr>
            <a:xfrm flipH="1">
              <a:off x="5887587" y="2197934"/>
              <a:ext cx="9" cy="19335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6" name="Rectangle 25">
              <a:extLst>
                <a:ext uri="{FF2B5EF4-FFF2-40B4-BE49-F238E27FC236}">
                  <a16:creationId xmlns:a16="http://schemas.microsoft.com/office/drawing/2014/main" xmlns="" id="{876B1113-FAED-414F-95A1-7A9EA371041A}"/>
                </a:ext>
              </a:extLst>
            </p:cNvPr>
            <p:cNvSpPr/>
            <p:nvPr/>
          </p:nvSpPr>
          <p:spPr>
            <a:xfrm>
              <a:off x="8082514" y="2541070"/>
              <a:ext cx="3630304" cy="432000"/>
            </a:xfrm>
            <a:prstGeom prst="rect">
              <a:avLst/>
            </a:prstGeom>
            <a:solidFill>
              <a:srgbClr val="89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100" b="1" dirty="0">
                  <a:solidFill>
                    <a:schemeClr val="bg1"/>
                  </a:solidFill>
                </a:rPr>
                <a:t>CARNARVON</a:t>
              </a:r>
            </a:p>
          </p:txBody>
        </p:sp>
        <p:sp>
          <p:nvSpPr>
            <p:cNvPr id="27" name="Rectangle 26">
              <a:extLst>
                <a:ext uri="{FF2B5EF4-FFF2-40B4-BE49-F238E27FC236}">
                  <a16:creationId xmlns:a16="http://schemas.microsoft.com/office/drawing/2014/main" xmlns="" id="{656E983F-0F55-4419-855C-7A85242B7290}"/>
                </a:ext>
              </a:extLst>
            </p:cNvPr>
            <p:cNvSpPr/>
            <p:nvPr/>
          </p:nvSpPr>
          <p:spPr>
            <a:xfrm>
              <a:off x="8075608" y="3031600"/>
              <a:ext cx="3630304" cy="432000"/>
            </a:xfrm>
            <a:prstGeom prst="rect">
              <a:avLst/>
            </a:prstGeom>
            <a:solidFill>
              <a:srgbClr val="89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100" b="1" dirty="0" err="1">
                  <a:solidFill>
                    <a:schemeClr val="bg1"/>
                  </a:solidFill>
                </a:rPr>
                <a:t>VOSBURG</a:t>
              </a:r>
              <a:endParaRPr lang="en-ZA" sz="1100" b="1" dirty="0">
                <a:solidFill>
                  <a:schemeClr val="bg1"/>
                </a:solidFill>
              </a:endParaRPr>
            </a:p>
          </p:txBody>
        </p:sp>
        <p:sp>
          <p:nvSpPr>
            <p:cNvPr id="28" name="Rectangle 27">
              <a:extLst>
                <a:ext uri="{FF2B5EF4-FFF2-40B4-BE49-F238E27FC236}">
                  <a16:creationId xmlns:a16="http://schemas.microsoft.com/office/drawing/2014/main" xmlns="" id="{D113BC9D-BBF4-435A-975E-6E4592BF0E7E}"/>
                </a:ext>
              </a:extLst>
            </p:cNvPr>
            <p:cNvSpPr/>
            <p:nvPr/>
          </p:nvSpPr>
          <p:spPr>
            <a:xfrm>
              <a:off x="8082514" y="3554033"/>
              <a:ext cx="3630304" cy="432000"/>
            </a:xfrm>
            <a:prstGeom prst="rect">
              <a:avLst/>
            </a:prstGeom>
            <a:solidFill>
              <a:srgbClr val="89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100" b="1" dirty="0">
                  <a:solidFill>
                    <a:schemeClr val="bg1"/>
                  </a:solidFill>
                </a:rPr>
                <a:t>VAN </a:t>
              </a:r>
              <a:r>
                <a:rPr lang="en-ZA" sz="1100" b="1" dirty="0" err="1">
                  <a:solidFill>
                    <a:schemeClr val="bg1"/>
                  </a:solidFill>
                </a:rPr>
                <a:t>WYKSVLEI</a:t>
              </a:r>
              <a:endParaRPr lang="en-ZA" sz="1100" b="1" dirty="0">
                <a:solidFill>
                  <a:schemeClr val="bg1"/>
                </a:solidFill>
              </a:endParaRPr>
            </a:p>
          </p:txBody>
        </p:sp>
        <p:cxnSp>
          <p:nvCxnSpPr>
            <p:cNvPr id="29" name="Straight Arrow Connector 28">
              <a:extLst>
                <a:ext uri="{FF2B5EF4-FFF2-40B4-BE49-F238E27FC236}">
                  <a16:creationId xmlns:a16="http://schemas.microsoft.com/office/drawing/2014/main" xmlns="" id="{411FF7A0-91A8-458D-8C72-B26882D9BD42}"/>
                </a:ext>
              </a:extLst>
            </p:cNvPr>
            <p:cNvCxnSpPr>
              <a:cxnSpLocks/>
              <a:stCxn id="22" idx="3"/>
              <a:endCxn id="27" idx="1"/>
            </p:cNvCxnSpPr>
            <p:nvPr/>
          </p:nvCxnSpPr>
          <p:spPr>
            <a:xfrm flipV="1">
              <a:off x="6997748" y="3247601"/>
              <a:ext cx="1077860" cy="72884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0" name="Straight Arrow Connector 29">
              <a:extLst>
                <a:ext uri="{FF2B5EF4-FFF2-40B4-BE49-F238E27FC236}">
                  <a16:creationId xmlns:a16="http://schemas.microsoft.com/office/drawing/2014/main" xmlns="" id="{013628D3-69B8-4AED-A040-9EC251BE9789}"/>
                </a:ext>
              </a:extLst>
            </p:cNvPr>
            <p:cNvCxnSpPr>
              <a:cxnSpLocks/>
              <a:stCxn id="22" idx="3"/>
              <a:endCxn id="28" idx="1"/>
            </p:cNvCxnSpPr>
            <p:nvPr/>
          </p:nvCxnSpPr>
          <p:spPr>
            <a:xfrm flipV="1">
              <a:off x="6997748" y="3770034"/>
              <a:ext cx="1084766" cy="20640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5" name="Rectangle: Rounded Corners 34">
              <a:extLst>
                <a:ext uri="{FF2B5EF4-FFF2-40B4-BE49-F238E27FC236}">
                  <a16:creationId xmlns:a16="http://schemas.microsoft.com/office/drawing/2014/main" xmlns="" id="{471FE66B-9F2F-48B9-9A6F-A50C6193DD52}"/>
                </a:ext>
              </a:extLst>
            </p:cNvPr>
            <p:cNvSpPr/>
            <p:nvPr/>
          </p:nvSpPr>
          <p:spPr>
            <a:xfrm>
              <a:off x="4777425" y="2391287"/>
              <a:ext cx="2220323" cy="902375"/>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ZA" sz="1200" b="1" dirty="0">
                  <a:solidFill>
                    <a:schemeClr val="bg1"/>
                  </a:solidFill>
                </a:rPr>
                <a:t>SPATIAL TARGETING</a:t>
              </a:r>
            </a:p>
          </p:txBody>
        </p:sp>
        <p:sp>
          <p:nvSpPr>
            <p:cNvPr id="36" name="Rectangle: Rounded Corners 35">
              <a:extLst>
                <a:ext uri="{FF2B5EF4-FFF2-40B4-BE49-F238E27FC236}">
                  <a16:creationId xmlns:a16="http://schemas.microsoft.com/office/drawing/2014/main" xmlns="" id="{79EB5A83-EEF1-45AD-9D60-D2D86D945387}"/>
                </a:ext>
              </a:extLst>
            </p:cNvPr>
            <p:cNvSpPr/>
            <p:nvPr/>
          </p:nvSpPr>
          <p:spPr>
            <a:xfrm>
              <a:off x="4777418" y="4986212"/>
              <a:ext cx="2220330" cy="902375"/>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ZA" sz="1200" b="1" dirty="0">
                  <a:solidFill>
                    <a:schemeClr val="bg1"/>
                  </a:solidFill>
                </a:rPr>
                <a:t>CAPITAL INVESTMENT FRAMEWORK</a:t>
              </a:r>
            </a:p>
          </p:txBody>
        </p:sp>
        <p:sp>
          <p:nvSpPr>
            <p:cNvPr id="37" name="Rectangle: Rounded Corners 36">
              <a:extLst>
                <a:ext uri="{FF2B5EF4-FFF2-40B4-BE49-F238E27FC236}">
                  <a16:creationId xmlns:a16="http://schemas.microsoft.com/office/drawing/2014/main" xmlns="" id="{8C05917C-AEB4-4998-B5A6-BCF0B3DA8B46}"/>
                </a:ext>
              </a:extLst>
            </p:cNvPr>
            <p:cNvSpPr/>
            <p:nvPr/>
          </p:nvSpPr>
          <p:spPr>
            <a:xfrm>
              <a:off x="4777418" y="6245496"/>
              <a:ext cx="2220330" cy="707922"/>
            </a:xfrm>
            <a:prstGeom prst="round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ZA" sz="1200" b="1" dirty="0">
                  <a:solidFill>
                    <a:schemeClr val="tx1"/>
                  </a:solidFill>
                </a:rPr>
                <a:t>MONITORING AND EVAULATION</a:t>
              </a:r>
            </a:p>
          </p:txBody>
        </p:sp>
        <p:sp>
          <p:nvSpPr>
            <p:cNvPr id="38" name="Rectangle 37">
              <a:extLst>
                <a:ext uri="{FF2B5EF4-FFF2-40B4-BE49-F238E27FC236}">
                  <a16:creationId xmlns:a16="http://schemas.microsoft.com/office/drawing/2014/main" xmlns="" id="{36975694-D9A5-4B62-B993-6C4F533671C3}"/>
                </a:ext>
              </a:extLst>
            </p:cNvPr>
            <p:cNvSpPr/>
            <p:nvPr/>
          </p:nvSpPr>
          <p:spPr>
            <a:xfrm>
              <a:off x="8082514" y="5562563"/>
              <a:ext cx="3630304" cy="432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100" b="1" dirty="0">
                  <a:solidFill>
                    <a:schemeClr val="bg1"/>
                  </a:solidFill>
                </a:rPr>
                <a:t>SPLUMA</a:t>
              </a:r>
            </a:p>
          </p:txBody>
        </p:sp>
        <p:sp>
          <p:nvSpPr>
            <p:cNvPr id="39" name="Rectangle 38">
              <a:extLst>
                <a:ext uri="{FF2B5EF4-FFF2-40B4-BE49-F238E27FC236}">
                  <a16:creationId xmlns:a16="http://schemas.microsoft.com/office/drawing/2014/main" xmlns="" id="{765A782A-5470-4FD5-937B-449D09D289CB}"/>
                </a:ext>
              </a:extLst>
            </p:cNvPr>
            <p:cNvSpPr/>
            <p:nvPr/>
          </p:nvSpPr>
          <p:spPr>
            <a:xfrm>
              <a:off x="8082514" y="6141268"/>
              <a:ext cx="3630304" cy="432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100" b="1" dirty="0">
                  <a:solidFill>
                    <a:schemeClr val="bg1"/>
                  </a:solidFill>
                </a:rPr>
                <a:t>SPATIAL GOVERNANCE</a:t>
              </a:r>
            </a:p>
          </p:txBody>
        </p:sp>
        <p:sp>
          <p:nvSpPr>
            <p:cNvPr id="40" name="Rectangle 39">
              <a:extLst>
                <a:ext uri="{FF2B5EF4-FFF2-40B4-BE49-F238E27FC236}">
                  <a16:creationId xmlns:a16="http://schemas.microsoft.com/office/drawing/2014/main" xmlns="" id="{A04BA05C-15E7-4815-8057-DABADAF729D3}"/>
                </a:ext>
              </a:extLst>
            </p:cNvPr>
            <p:cNvSpPr/>
            <p:nvPr/>
          </p:nvSpPr>
          <p:spPr>
            <a:xfrm>
              <a:off x="8082514" y="6690328"/>
              <a:ext cx="3630304" cy="432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100" b="1" dirty="0">
                  <a:solidFill>
                    <a:schemeClr val="bg1"/>
                  </a:solidFill>
                </a:rPr>
                <a:t>SDF REVEIW</a:t>
              </a:r>
            </a:p>
          </p:txBody>
        </p:sp>
        <p:cxnSp>
          <p:nvCxnSpPr>
            <p:cNvPr id="41" name="Straight Arrow Connector 40">
              <a:extLst>
                <a:ext uri="{FF2B5EF4-FFF2-40B4-BE49-F238E27FC236}">
                  <a16:creationId xmlns:a16="http://schemas.microsoft.com/office/drawing/2014/main" xmlns="" id="{6D911C85-6273-4899-9ADA-4EEDD15EC667}"/>
                </a:ext>
              </a:extLst>
            </p:cNvPr>
            <p:cNvCxnSpPr>
              <a:cxnSpLocks/>
              <a:stCxn id="35" idx="2"/>
              <a:endCxn id="22" idx="0"/>
            </p:cNvCxnSpPr>
            <p:nvPr/>
          </p:nvCxnSpPr>
          <p:spPr>
            <a:xfrm>
              <a:off x="5887587" y="3293662"/>
              <a:ext cx="0" cy="23159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2" name="Straight Arrow Connector 41">
              <a:extLst>
                <a:ext uri="{FF2B5EF4-FFF2-40B4-BE49-F238E27FC236}">
                  <a16:creationId xmlns:a16="http://schemas.microsoft.com/office/drawing/2014/main" xmlns="" id="{E67E8B4A-BF68-4426-A5FA-2E2904DA1393}"/>
                </a:ext>
              </a:extLst>
            </p:cNvPr>
            <p:cNvCxnSpPr>
              <a:cxnSpLocks/>
              <a:stCxn id="22" idx="2"/>
              <a:endCxn id="36" idx="0"/>
            </p:cNvCxnSpPr>
            <p:nvPr/>
          </p:nvCxnSpPr>
          <p:spPr>
            <a:xfrm flipH="1">
              <a:off x="5887583" y="4427627"/>
              <a:ext cx="4" cy="55858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3" name="Straight Arrow Connector 42">
              <a:extLst>
                <a:ext uri="{FF2B5EF4-FFF2-40B4-BE49-F238E27FC236}">
                  <a16:creationId xmlns:a16="http://schemas.microsoft.com/office/drawing/2014/main" xmlns="" id="{8247D245-6BC2-4DB0-A171-0BD3A711294D}"/>
                </a:ext>
              </a:extLst>
            </p:cNvPr>
            <p:cNvCxnSpPr>
              <a:cxnSpLocks/>
              <a:stCxn id="36" idx="2"/>
              <a:endCxn id="37" idx="0"/>
            </p:cNvCxnSpPr>
            <p:nvPr/>
          </p:nvCxnSpPr>
          <p:spPr>
            <a:xfrm>
              <a:off x="5887583" y="5888587"/>
              <a:ext cx="0" cy="35690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4" name="Straight Arrow Connector 43">
              <a:extLst>
                <a:ext uri="{FF2B5EF4-FFF2-40B4-BE49-F238E27FC236}">
                  <a16:creationId xmlns:a16="http://schemas.microsoft.com/office/drawing/2014/main" xmlns="" id="{2FFBAF1F-DE2F-4FF9-868C-5D8417B0D379}"/>
                </a:ext>
              </a:extLst>
            </p:cNvPr>
            <p:cNvCxnSpPr>
              <a:cxnSpLocks/>
              <a:stCxn id="37" idx="3"/>
              <a:endCxn id="38" idx="1"/>
            </p:cNvCxnSpPr>
            <p:nvPr/>
          </p:nvCxnSpPr>
          <p:spPr>
            <a:xfrm flipV="1">
              <a:off x="6997748" y="5778563"/>
              <a:ext cx="1084766" cy="82089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5" name="Straight Arrow Connector 44">
              <a:extLst>
                <a:ext uri="{FF2B5EF4-FFF2-40B4-BE49-F238E27FC236}">
                  <a16:creationId xmlns:a16="http://schemas.microsoft.com/office/drawing/2014/main" xmlns="" id="{0910B479-A3EB-428D-A607-0CF619112526}"/>
                </a:ext>
              </a:extLst>
            </p:cNvPr>
            <p:cNvCxnSpPr>
              <a:cxnSpLocks/>
              <a:stCxn id="37" idx="3"/>
              <a:endCxn id="39" idx="1"/>
            </p:cNvCxnSpPr>
            <p:nvPr/>
          </p:nvCxnSpPr>
          <p:spPr>
            <a:xfrm flipV="1">
              <a:off x="6997748" y="6357268"/>
              <a:ext cx="1084766" cy="24218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6" name="Straight Arrow Connector 45">
              <a:extLst>
                <a:ext uri="{FF2B5EF4-FFF2-40B4-BE49-F238E27FC236}">
                  <a16:creationId xmlns:a16="http://schemas.microsoft.com/office/drawing/2014/main" xmlns="" id="{96A20B1F-CB05-4C9E-8FB4-688C9EA7CC09}"/>
                </a:ext>
              </a:extLst>
            </p:cNvPr>
            <p:cNvCxnSpPr>
              <a:cxnSpLocks/>
              <a:stCxn id="37" idx="3"/>
              <a:endCxn id="40" idx="1"/>
            </p:cNvCxnSpPr>
            <p:nvPr/>
          </p:nvCxnSpPr>
          <p:spPr>
            <a:xfrm>
              <a:off x="6997748" y="6599457"/>
              <a:ext cx="1084766" cy="30687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p:sp>
        <p:nvSpPr>
          <p:cNvPr id="3" name="Rectangle 2">
            <a:extLst>
              <a:ext uri="{FF2B5EF4-FFF2-40B4-BE49-F238E27FC236}">
                <a16:creationId xmlns:a16="http://schemas.microsoft.com/office/drawing/2014/main" xmlns="" id="{6CBF9A1B-C8B6-4337-80A7-6428D7A96BDD}"/>
              </a:ext>
            </a:extLst>
          </p:cNvPr>
          <p:cNvSpPr/>
          <p:nvPr/>
        </p:nvSpPr>
        <p:spPr>
          <a:xfrm>
            <a:off x="4844143" y="1336564"/>
            <a:ext cx="6096000" cy="5693866"/>
          </a:xfrm>
          <a:prstGeom prst="rect">
            <a:avLst/>
          </a:prstGeom>
        </p:spPr>
        <p:txBody>
          <a:bodyPr>
            <a:spAutoFit/>
          </a:bodyPr>
          <a:lstStyle/>
          <a:p>
            <a:r>
              <a:rPr lang="en-ZA" sz="1400" dirty="0"/>
              <a:t>The Implementation Plan is considered to be a very important component of the Spatial Development Framework (</a:t>
            </a:r>
            <a:r>
              <a:rPr lang="en-ZA" sz="1400" dirty="0" err="1"/>
              <a:t>SDF</a:t>
            </a:r>
            <a:r>
              <a:rPr lang="en-ZA" sz="1400" dirty="0"/>
              <a:t>). This component aims to achieve a number of objectives which include the following:</a:t>
            </a:r>
          </a:p>
          <a:p>
            <a:pPr marL="285750" indent="-285750">
              <a:buFont typeface="Arial" panose="020B0604020202020204" pitchFamily="34" charset="0"/>
              <a:buChar char="•"/>
            </a:pPr>
            <a:r>
              <a:rPr lang="en-ZA" sz="1400" dirty="0"/>
              <a:t>Spatial budgeting or targeting, which involves mapping of the capital infrastructure projects that are proposed in the Integrated Development Plan (</a:t>
            </a:r>
            <a:r>
              <a:rPr lang="en-ZA" sz="1400" dirty="0" err="1"/>
              <a:t>IDP</a:t>
            </a:r>
            <a:r>
              <a:rPr lang="en-ZA" sz="1400" dirty="0"/>
              <a:t>). This assists to determine whether the development trajectory that is advocated by the </a:t>
            </a:r>
            <a:r>
              <a:rPr lang="en-ZA" sz="1400" dirty="0" err="1"/>
              <a:t>IDP</a:t>
            </a:r>
            <a:r>
              <a:rPr lang="en-ZA" sz="1400" dirty="0"/>
              <a:t> is in harmony with the spatial development vision that is suggested by the </a:t>
            </a:r>
            <a:r>
              <a:rPr lang="en-ZA" sz="1400" dirty="0" err="1"/>
              <a:t>SDF</a:t>
            </a:r>
            <a:r>
              <a:rPr lang="en-ZA" sz="1400" dirty="0"/>
              <a:t>.</a:t>
            </a:r>
          </a:p>
          <a:p>
            <a:pPr marL="285750" indent="-285750">
              <a:buFont typeface="Arial" panose="020B0604020202020204" pitchFamily="34" charset="0"/>
              <a:buChar char="•"/>
            </a:pPr>
            <a:r>
              <a:rPr lang="en-ZA" sz="1400" dirty="0"/>
              <a:t>Intensify spatial objectives with infrastructure proposals, the </a:t>
            </a:r>
            <a:r>
              <a:rPr lang="en-ZA" sz="1400" dirty="0" err="1"/>
              <a:t>SDF</a:t>
            </a:r>
            <a:r>
              <a:rPr lang="en-ZA" sz="1400" dirty="0"/>
              <a:t> identifies a number of spatial development proposals for further economic development and investments within the area but these proposals will be meaningless if the supporting infrastructure has not been planned for in tandem with the overall </a:t>
            </a:r>
            <a:r>
              <a:rPr lang="en-ZA" sz="1400" dirty="0" err="1"/>
              <a:t>SDF</a:t>
            </a:r>
            <a:r>
              <a:rPr lang="en-ZA" sz="1400" dirty="0"/>
              <a:t>. The Implementation Plan (and more specifically the Capital Investment Framework) provides an opportunity to relook at these proposals in line with infrastructure requirements.</a:t>
            </a:r>
          </a:p>
          <a:p>
            <a:pPr marL="285750" indent="-285750">
              <a:buFont typeface="Arial" panose="020B0604020202020204" pitchFamily="34" charset="0"/>
              <a:buChar char="•"/>
            </a:pPr>
            <a:r>
              <a:rPr lang="en-ZA" sz="1400" dirty="0"/>
              <a:t>Comparison of areas of greatest needs and where services or infrastructure proposals are directed to, this is intended to establish if the areas that encounters backlogs are receiving attention to address that. There are areas within the municipality which suffers from historical and institutional neglect from benefiting from services. It is the role of a developmental government to be pro-active at developing these areas. This is part of the reconstruction and developmental mandate.</a:t>
            </a:r>
          </a:p>
          <a:p>
            <a:pPr marL="285750" indent="-285750">
              <a:buFont typeface="Arial" panose="020B0604020202020204" pitchFamily="34" charset="0"/>
              <a:buChar char="•"/>
            </a:pPr>
            <a:r>
              <a:rPr lang="en-ZA" sz="1400" dirty="0"/>
              <a:t>Monitoring and evaluating the implementation and execution of the </a:t>
            </a:r>
            <a:r>
              <a:rPr lang="en-ZA" sz="1400" dirty="0" err="1"/>
              <a:t>SDF</a:t>
            </a:r>
            <a:r>
              <a:rPr lang="en-ZA" sz="1400" dirty="0"/>
              <a:t> within a 5-year term, this is intended the measure the actual spatial and development impact of the </a:t>
            </a:r>
            <a:r>
              <a:rPr lang="en-ZA" sz="1400" dirty="0" err="1"/>
              <a:t>SDF</a:t>
            </a:r>
            <a:r>
              <a:rPr lang="en-ZA" sz="1400" dirty="0"/>
              <a:t> and would inform the review process of the next </a:t>
            </a:r>
            <a:r>
              <a:rPr lang="en-ZA" sz="1400" dirty="0" err="1"/>
              <a:t>SDF</a:t>
            </a:r>
            <a:endParaRPr lang="en-ZA" sz="1400" dirty="0"/>
          </a:p>
        </p:txBody>
      </p:sp>
    </p:spTree>
    <p:extLst>
      <p:ext uri="{BB962C8B-B14F-4D97-AF65-F5344CB8AC3E}">
        <p14:creationId xmlns:p14="http://schemas.microsoft.com/office/powerpoint/2010/main" val="3655656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IMPLEMENTATION</a:t>
            </a:r>
          </a:p>
        </p:txBody>
      </p:sp>
      <p:cxnSp>
        <p:nvCxnSpPr>
          <p:cNvPr id="8" name="Straight Connector 7"/>
          <p:cNvCxnSpPr/>
          <p:nvPr/>
        </p:nvCxnSpPr>
        <p:spPr>
          <a:xfrm>
            <a:off x="0" y="1143000"/>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13" name="Round Diagonal Corner Rectangle 45">
            <a:extLst>
              <a:ext uri="{FF2B5EF4-FFF2-40B4-BE49-F238E27FC236}">
                <a16:creationId xmlns:a16="http://schemas.microsoft.com/office/drawing/2014/main" xmlns="" id="{4BF4491F-CE13-477D-BEC1-A056C0F5BEB2}"/>
              </a:ext>
            </a:extLst>
          </p:cNvPr>
          <p:cNvSpPr/>
          <p:nvPr/>
        </p:nvSpPr>
        <p:spPr>
          <a:xfrm rot="16200000">
            <a:off x="11088640" y="80977"/>
            <a:ext cx="999203" cy="1124841"/>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4" name="Picture 13"/>
          <p:cNvPicPr>
            <a:picLocks noChangeAspect="1"/>
          </p:cNvPicPr>
          <p:nvPr/>
        </p:nvPicPr>
        <p:blipFill>
          <a:blip r:embed="rId2"/>
          <a:stretch>
            <a:fillRect/>
          </a:stretch>
        </p:blipFill>
        <p:spPr>
          <a:xfrm>
            <a:off x="11155797" y="228600"/>
            <a:ext cx="881874" cy="816349"/>
          </a:xfrm>
          <a:prstGeom prst="rect">
            <a:avLst/>
          </a:prstGeom>
        </p:spPr>
      </p:pic>
      <p:pic>
        <p:nvPicPr>
          <p:cNvPr id="11" name="Picture 10">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2" name="Picture 1"/>
          <p:cNvPicPr>
            <a:picLocks noChangeAspect="1"/>
          </p:cNvPicPr>
          <p:nvPr/>
        </p:nvPicPr>
        <p:blipFill>
          <a:blip r:embed="rId5"/>
          <a:stretch>
            <a:fillRect/>
          </a:stretch>
        </p:blipFill>
        <p:spPr>
          <a:xfrm>
            <a:off x="257123" y="826905"/>
            <a:ext cx="4740729" cy="6174891"/>
          </a:xfrm>
          <a:prstGeom prst="rect">
            <a:avLst/>
          </a:prstGeom>
        </p:spPr>
      </p:pic>
      <p:pic>
        <p:nvPicPr>
          <p:cNvPr id="3" name="Picture 2"/>
          <p:cNvPicPr>
            <a:picLocks noChangeAspect="1"/>
          </p:cNvPicPr>
          <p:nvPr/>
        </p:nvPicPr>
        <p:blipFill>
          <a:blip r:embed="rId6"/>
          <a:stretch>
            <a:fillRect/>
          </a:stretch>
        </p:blipFill>
        <p:spPr>
          <a:xfrm>
            <a:off x="6648846" y="731735"/>
            <a:ext cx="4628754" cy="6270061"/>
          </a:xfrm>
          <a:prstGeom prst="rect">
            <a:avLst/>
          </a:prstGeom>
        </p:spPr>
      </p:pic>
    </p:spTree>
    <p:extLst>
      <p:ext uri="{BB962C8B-B14F-4D97-AF65-F5344CB8AC3E}">
        <p14:creationId xmlns:p14="http://schemas.microsoft.com/office/powerpoint/2010/main" val="3885956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41825"/>
            <a:ext cx="12192000" cy="6936223"/>
            <a:chOff x="0" y="-5487"/>
            <a:chExt cx="12192000" cy="6936223"/>
          </a:xfrm>
        </p:grpSpPr>
        <p:cxnSp>
          <p:nvCxnSpPr>
            <p:cNvPr id="9" name="Straight Connector 8"/>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flipV="1">
              <a:off x="10933746" y="-5487"/>
              <a:ext cx="6397" cy="6936223"/>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370114" y="228600"/>
            <a:ext cx="9895115" cy="769441"/>
          </a:xfrm>
          <a:prstGeom prst="rect">
            <a:avLst/>
          </a:prstGeom>
          <a:noFill/>
        </p:spPr>
        <p:txBody>
          <a:bodyPr wrap="square" rtlCol="0">
            <a:spAutoFit/>
          </a:bodyPr>
          <a:lstStyle/>
          <a:p>
            <a:r>
              <a:rPr lang="en-ZA" sz="4400" dirty="0">
                <a:solidFill>
                  <a:schemeClr val="accent1">
                    <a:lumMod val="50000"/>
                  </a:schemeClr>
                </a:solidFill>
              </a:rPr>
              <a:t>IMPLEMENTATION FRAMEWORK</a:t>
            </a:r>
          </a:p>
        </p:txBody>
      </p:sp>
      <p:grpSp>
        <p:nvGrpSpPr>
          <p:cNvPr id="15" name="Group 14"/>
          <p:cNvGrpSpPr/>
          <p:nvPr/>
        </p:nvGrpSpPr>
        <p:grpSpPr>
          <a:xfrm>
            <a:off x="11137810" y="144444"/>
            <a:ext cx="856522" cy="903054"/>
            <a:chOff x="13917142" y="3713753"/>
            <a:chExt cx="2601757" cy="2602435"/>
          </a:xfrm>
        </p:grpSpPr>
        <p:sp>
          <p:nvSpPr>
            <p:cNvPr id="16" name="Round Diagonal Corner Rectangle 54">
              <a:extLst>
                <a:ext uri="{FF2B5EF4-FFF2-40B4-BE49-F238E27FC236}">
                  <a16:creationId xmlns:a16="http://schemas.microsoft.com/office/drawing/2014/main" xmlns="" id="{3DD15462-598F-435E-A762-9B3347CBCDB8}"/>
                </a:ext>
              </a:extLst>
            </p:cNvPr>
            <p:cNvSpPr/>
            <p:nvPr/>
          </p:nvSpPr>
          <p:spPr>
            <a:xfrm>
              <a:off x="13917142" y="3713753"/>
              <a:ext cx="2601757" cy="2602435"/>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7" name="Graphic 6" descr="Earth Globe Europe-Africa">
              <a:extLst>
                <a:ext uri="{FF2B5EF4-FFF2-40B4-BE49-F238E27FC236}">
                  <a16:creationId xmlns:a16="http://schemas.microsoft.com/office/drawing/2014/main" xmlns="" id="{389CA22E-7865-42EA-88F3-E860B40260C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4266154" y="4060084"/>
              <a:ext cx="1903732" cy="1903732"/>
            </a:xfrm>
            <a:prstGeom prst="rect">
              <a:avLst/>
            </a:prstGeom>
          </p:spPr>
        </p:pic>
      </p:grpSp>
      <p:pic>
        <p:nvPicPr>
          <p:cNvPr id="18" name="Picture 17">
            <a:extLst>
              <a:ext uri="{FF2B5EF4-FFF2-40B4-BE49-F238E27FC236}">
                <a16:creationId xmlns:a16="http://schemas.microsoft.com/office/drawing/2014/main" xmlns="" id="{675B22B8-8B73-4981-8B55-8D3E0BD5D00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7891" y="1610474"/>
            <a:ext cx="8677964" cy="4339999"/>
          </a:xfrm>
          <a:prstGeom prst="rect">
            <a:avLst/>
          </a:prstGeom>
          <a:noFill/>
        </p:spPr>
      </p:pic>
      <p:sp>
        <p:nvSpPr>
          <p:cNvPr id="12" name="TextBox 11">
            <a:extLst>
              <a:ext uri="{FF2B5EF4-FFF2-40B4-BE49-F238E27FC236}">
                <a16:creationId xmlns:a16="http://schemas.microsoft.com/office/drawing/2014/main" xmlns="" id="{104883F4-51F6-40B3-97C9-1F53272D35A0}"/>
              </a:ext>
            </a:extLst>
          </p:cNvPr>
          <p:cNvSpPr txBox="1"/>
          <p:nvPr/>
        </p:nvSpPr>
        <p:spPr>
          <a:xfrm rot="5400000">
            <a:off x="8674718" y="4330951"/>
            <a:ext cx="5802311" cy="646331"/>
          </a:xfrm>
          <a:prstGeom prst="rect">
            <a:avLst/>
          </a:prstGeom>
          <a:noFill/>
        </p:spPr>
        <p:txBody>
          <a:bodyPr wrap="square" rtlCol="0">
            <a:spAutoFit/>
          </a:bodyPr>
          <a:lstStyle/>
          <a:p>
            <a:r>
              <a:rPr lang="en-ZA" sz="3600" dirty="0">
                <a:solidFill>
                  <a:schemeClr val="accent1">
                    <a:lumMod val="50000"/>
                  </a:schemeClr>
                </a:solidFill>
              </a:rPr>
              <a:t>SCHEME GUIDELINES </a:t>
            </a:r>
          </a:p>
        </p:txBody>
      </p:sp>
      <p:sp>
        <p:nvSpPr>
          <p:cNvPr id="2" name="TextBox 1">
            <a:extLst>
              <a:ext uri="{FF2B5EF4-FFF2-40B4-BE49-F238E27FC236}">
                <a16:creationId xmlns:a16="http://schemas.microsoft.com/office/drawing/2014/main" xmlns="" id="{C7E3F899-229A-463F-A8A4-C0FE078D7056}"/>
              </a:ext>
            </a:extLst>
          </p:cNvPr>
          <p:cNvSpPr txBox="1"/>
          <p:nvPr/>
        </p:nvSpPr>
        <p:spPr>
          <a:xfrm>
            <a:off x="1097280" y="6113417"/>
            <a:ext cx="8728838" cy="383169"/>
          </a:xfrm>
          <a:prstGeom prst="rect">
            <a:avLst/>
          </a:prstGeom>
          <a:noFill/>
        </p:spPr>
        <p:txBody>
          <a:bodyPr wrap="square" rtlCol="0">
            <a:spAutoFit/>
          </a:bodyPr>
          <a:lstStyle/>
          <a:p>
            <a:r>
              <a:rPr lang="en-US" dirty="0"/>
              <a:t>Relationship between the SDF and other components of a Land Use Management System</a:t>
            </a:r>
          </a:p>
        </p:txBody>
      </p:sp>
    </p:spTree>
    <p:extLst>
      <p:ext uri="{BB962C8B-B14F-4D97-AF65-F5344CB8AC3E}">
        <p14:creationId xmlns:p14="http://schemas.microsoft.com/office/powerpoint/2010/main" val="2949229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IMPLEMENTATION</a:t>
            </a:r>
          </a:p>
        </p:txBody>
      </p:sp>
      <p:cxnSp>
        <p:nvCxnSpPr>
          <p:cNvPr id="8" name="Straight Connector 7"/>
          <p:cNvCxnSpPr/>
          <p:nvPr/>
        </p:nvCxnSpPr>
        <p:spPr>
          <a:xfrm>
            <a:off x="0" y="1143000"/>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pic>
        <p:nvPicPr>
          <p:cNvPr id="12" name="Picture 2" descr="Hantam Municipality">
            <a:extLst>
              <a:ext uri="{FF2B5EF4-FFF2-40B4-BE49-F238E27FC236}">
                <a16:creationId xmlns:a16="http://schemas.microsoft.com/office/drawing/2014/main" xmlns="" id="{CD0A7FB4-2FDC-4E15-A49A-CB8348C8CE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65234" y="5356104"/>
            <a:ext cx="1085429" cy="1447239"/>
          </a:xfrm>
          <a:prstGeom prst="rect">
            <a:avLst/>
          </a:prstGeom>
          <a:noFill/>
          <a:extLst>
            <a:ext uri="{909E8E84-426E-40DD-AFC4-6F175D3DCCD1}">
              <a14:hiddenFill xmlns:a14="http://schemas.microsoft.com/office/drawing/2010/main">
                <a:solidFill>
                  <a:srgbClr val="FFFFFF"/>
                </a:solidFill>
              </a14:hiddenFill>
            </a:ext>
          </a:extLst>
        </p:spPr>
      </p:pic>
      <p:sp>
        <p:nvSpPr>
          <p:cNvPr id="13" name="Round Diagonal Corner Rectangle 45">
            <a:extLst>
              <a:ext uri="{FF2B5EF4-FFF2-40B4-BE49-F238E27FC236}">
                <a16:creationId xmlns:a16="http://schemas.microsoft.com/office/drawing/2014/main" xmlns="" id="{4BF4491F-CE13-477D-BEC1-A056C0F5BEB2}"/>
              </a:ext>
            </a:extLst>
          </p:cNvPr>
          <p:cNvSpPr/>
          <p:nvPr/>
        </p:nvSpPr>
        <p:spPr>
          <a:xfrm rot="16200000">
            <a:off x="11088640" y="80977"/>
            <a:ext cx="999203" cy="1124841"/>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4" name="Picture 13"/>
          <p:cNvPicPr>
            <a:picLocks noChangeAspect="1"/>
          </p:cNvPicPr>
          <p:nvPr/>
        </p:nvPicPr>
        <p:blipFill>
          <a:blip r:embed="rId3"/>
          <a:stretch>
            <a:fillRect/>
          </a:stretch>
        </p:blipFill>
        <p:spPr>
          <a:xfrm>
            <a:off x="11155797" y="228600"/>
            <a:ext cx="881874" cy="816349"/>
          </a:xfrm>
          <a:prstGeom prst="rect">
            <a:avLst/>
          </a:prstGeom>
        </p:spPr>
      </p:pic>
      <p:pic>
        <p:nvPicPr>
          <p:cNvPr id="5" name="Picture 4"/>
          <p:cNvPicPr>
            <a:picLocks noChangeAspect="1"/>
          </p:cNvPicPr>
          <p:nvPr/>
        </p:nvPicPr>
        <p:blipFill>
          <a:blip r:embed="rId4"/>
          <a:stretch>
            <a:fillRect/>
          </a:stretch>
        </p:blipFill>
        <p:spPr>
          <a:xfrm>
            <a:off x="459260" y="104630"/>
            <a:ext cx="10265229" cy="6698713"/>
          </a:xfrm>
          <a:prstGeom prst="rect">
            <a:avLst/>
          </a:prstGeom>
        </p:spPr>
      </p:pic>
      <p:pic>
        <p:nvPicPr>
          <p:cNvPr id="7" name="Picture 6"/>
          <p:cNvPicPr>
            <a:picLocks noChangeAspect="1"/>
          </p:cNvPicPr>
          <p:nvPr/>
        </p:nvPicPr>
        <p:blipFill>
          <a:blip r:embed="rId5"/>
          <a:stretch>
            <a:fillRect/>
          </a:stretch>
        </p:blipFill>
        <p:spPr>
          <a:xfrm>
            <a:off x="419504" y="117292"/>
            <a:ext cx="10564637" cy="7104028"/>
          </a:xfrm>
          <a:prstGeom prst="rect">
            <a:avLst/>
          </a:prstGeom>
        </p:spPr>
      </p:pic>
    </p:spTree>
    <p:extLst>
      <p:ext uri="{BB962C8B-B14F-4D97-AF65-F5344CB8AC3E}">
        <p14:creationId xmlns:p14="http://schemas.microsoft.com/office/powerpoint/2010/main" val="10496620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Diagonal Corner Rectangle 45">
            <a:extLst>
              <a:ext uri="{FF2B5EF4-FFF2-40B4-BE49-F238E27FC236}">
                <a16:creationId xmlns:a16="http://schemas.microsoft.com/office/drawing/2014/main" xmlns="" id="{4BF4491F-CE13-477D-BEC1-A056C0F5BEB2}"/>
              </a:ext>
            </a:extLst>
          </p:cNvPr>
          <p:cNvSpPr/>
          <p:nvPr/>
        </p:nvSpPr>
        <p:spPr>
          <a:xfrm rot="16200000">
            <a:off x="11088640" y="80977"/>
            <a:ext cx="999203" cy="1124841"/>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4" name="Picture 13"/>
          <p:cNvPicPr>
            <a:picLocks noChangeAspect="1"/>
          </p:cNvPicPr>
          <p:nvPr/>
        </p:nvPicPr>
        <p:blipFill>
          <a:blip r:embed="rId2"/>
          <a:stretch>
            <a:fillRect/>
          </a:stretch>
        </p:blipFill>
        <p:spPr>
          <a:xfrm>
            <a:off x="11155797" y="228600"/>
            <a:ext cx="881874" cy="816349"/>
          </a:xfrm>
          <a:prstGeom prst="rect">
            <a:avLst/>
          </a:prstGeom>
        </p:spPr>
      </p:pic>
      <p:pic>
        <p:nvPicPr>
          <p:cNvPr id="7" name="Picture 6">
            <a:extLst>
              <a:ext uri="{FF2B5EF4-FFF2-40B4-BE49-F238E27FC236}">
                <a16:creationId xmlns:a16="http://schemas.microsoft.com/office/drawing/2014/main" xmlns="" id="{C0DDB554-4171-49D1-B3F9-4A3D15661B5E}"/>
              </a:ext>
            </a:extLst>
          </p:cNvPr>
          <p:cNvPicPr>
            <a:picLocks noChangeAspect="1"/>
          </p:cNvPicPr>
          <p:nvPr/>
        </p:nvPicPr>
        <p:blipFill>
          <a:blip r:embed="rId3"/>
          <a:stretch>
            <a:fillRect/>
          </a:stretch>
        </p:blipFill>
        <p:spPr>
          <a:xfrm>
            <a:off x="833377" y="778191"/>
            <a:ext cx="9815332" cy="6079809"/>
          </a:xfrm>
          <a:prstGeom prst="rect">
            <a:avLst/>
          </a:prstGeom>
        </p:spPr>
      </p:pic>
      <p:sp>
        <p:nvSpPr>
          <p:cNvPr id="15" name="TextBox 14">
            <a:extLst>
              <a:ext uri="{FF2B5EF4-FFF2-40B4-BE49-F238E27FC236}">
                <a16:creationId xmlns:a16="http://schemas.microsoft.com/office/drawing/2014/main" xmlns="" id="{83588569-636C-4C3A-A77E-E52254AABE8B}"/>
              </a:ext>
            </a:extLst>
          </p:cNvPr>
          <p:cNvSpPr txBox="1"/>
          <p:nvPr/>
        </p:nvSpPr>
        <p:spPr>
          <a:xfrm>
            <a:off x="4971709" y="143796"/>
            <a:ext cx="1714499" cy="461665"/>
          </a:xfrm>
          <a:prstGeom prst="rect">
            <a:avLst/>
          </a:prstGeom>
          <a:noFill/>
        </p:spPr>
        <p:txBody>
          <a:bodyPr wrap="square" rtlCol="0">
            <a:spAutoFit/>
          </a:bodyPr>
          <a:lstStyle/>
          <a:p>
            <a:r>
              <a:rPr lang="en-ZA" sz="2400" dirty="0" err="1">
                <a:solidFill>
                  <a:srgbClr val="7A0000"/>
                </a:solidFill>
              </a:rPr>
              <a:t>Kareeberg</a:t>
            </a:r>
            <a:endParaRPr lang="en-ZA" sz="2400" dirty="0">
              <a:solidFill>
                <a:srgbClr val="7A0000"/>
              </a:solidFill>
            </a:endParaRPr>
          </a:p>
        </p:txBody>
      </p:sp>
    </p:spTree>
    <p:extLst>
      <p:ext uri="{BB962C8B-B14F-4D97-AF65-F5344CB8AC3E}">
        <p14:creationId xmlns:p14="http://schemas.microsoft.com/office/powerpoint/2010/main" val="939567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4124106" y="-316353"/>
            <a:ext cx="9895115" cy="769441"/>
          </a:xfrm>
          <a:prstGeom prst="rect">
            <a:avLst/>
          </a:prstGeom>
          <a:noFill/>
        </p:spPr>
        <p:txBody>
          <a:bodyPr wrap="square" rtlCol="0">
            <a:spAutoFit/>
          </a:bodyPr>
          <a:lstStyle/>
          <a:p>
            <a:r>
              <a:rPr lang="en-ZA" sz="4400" dirty="0">
                <a:solidFill>
                  <a:schemeClr val="accent1">
                    <a:lumMod val="50000"/>
                  </a:schemeClr>
                </a:solidFill>
              </a:rPr>
              <a:t>PROCESS</a:t>
            </a:r>
          </a:p>
        </p:txBody>
      </p:sp>
      <p:grpSp>
        <p:nvGrpSpPr>
          <p:cNvPr id="20" name="Group 19"/>
          <p:cNvGrpSpPr/>
          <p:nvPr/>
        </p:nvGrpSpPr>
        <p:grpSpPr>
          <a:xfrm>
            <a:off x="11097121" y="68368"/>
            <a:ext cx="937899" cy="1012630"/>
            <a:chOff x="3332995" y="3719187"/>
            <a:chExt cx="2601757" cy="2602435"/>
          </a:xfrm>
        </p:grpSpPr>
        <p:sp>
          <p:nvSpPr>
            <p:cNvPr id="21" name="Round Diagonal Corner Rectangle 53">
              <a:extLst>
                <a:ext uri="{FF2B5EF4-FFF2-40B4-BE49-F238E27FC236}">
                  <a16:creationId xmlns:a16="http://schemas.microsoft.com/office/drawing/2014/main" xmlns="" id="{F07D537E-5C24-4F7E-B4FA-4F1B1323C6BF}"/>
                </a:ext>
              </a:extLst>
            </p:cNvPr>
            <p:cNvSpPr/>
            <p:nvPr/>
          </p:nvSpPr>
          <p:spPr>
            <a:xfrm>
              <a:off x="3332995" y="3719187"/>
              <a:ext cx="2601757" cy="260243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2" name="Graphic 2" descr="Head with Gears">
              <a:extLst>
                <a:ext uri="{FF2B5EF4-FFF2-40B4-BE49-F238E27FC236}">
                  <a16:creationId xmlns:a16="http://schemas.microsoft.com/office/drawing/2014/main" xmlns="" id="{C78D6737-7B8C-4A37-BBB9-2E0744E9D3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683249" y="4020616"/>
              <a:ext cx="1903732" cy="1903732"/>
            </a:xfrm>
            <a:prstGeom prst="rect">
              <a:avLst/>
            </a:prstGeom>
          </p:spPr>
        </p:pic>
      </p:grpSp>
      <p:cxnSp>
        <p:nvCxnSpPr>
          <p:cNvPr id="26" name="Straight Connector 25"/>
          <p:cNvCxnSpPr/>
          <p:nvPr/>
        </p:nvCxnSpPr>
        <p:spPr>
          <a:xfrm flipH="1" flipV="1">
            <a:off x="10933746" y="-5487"/>
            <a:ext cx="6397" cy="6936223"/>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xmlns="" id="{E8A1E73C-9FE7-4ECB-95B5-C524F52ED47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430750" y="0"/>
            <a:ext cx="8977574" cy="6858000"/>
          </a:xfrm>
          <a:prstGeom prst="rect">
            <a:avLst/>
          </a:prstGeom>
        </p:spPr>
      </p:pic>
      <p:sp>
        <p:nvSpPr>
          <p:cNvPr id="28" name="Rectangle 27">
            <a:extLst>
              <a:ext uri="{FF2B5EF4-FFF2-40B4-BE49-F238E27FC236}">
                <a16:creationId xmlns:a16="http://schemas.microsoft.com/office/drawing/2014/main" xmlns="" id="{E909A308-2647-4338-9AC0-4882A2D04286}"/>
              </a:ext>
            </a:extLst>
          </p:cNvPr>
          <p:cNvSpPr/>
          <p:nvPr/>
        </p:nvSpPr>
        <p:spPr>
          <a:xfrm>
            <a:off x="2576757" y="2968792"/>
            <a:ext cx="3088105" cy="9204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t>Key strategies:</a:t>
            </a:r>
          </a:p>
          <a:p>
            <a:r>
              <a:rPr lang="en-US" sz="1100" b="1" dirty="0"/>
              <a:t>Sustainable Agricultural Development</a:t>
            </a:r>
          </a:p>
          <a:p>
            <a:r>
              <a:rPr lang="en-US" sz="1100" b="1" dirty="0"/>
              <a:t>Eradication of services backlogs</a:t>
            </a:r>
          </a:p>
          <a:p>
            <a:r>
              <a:rPr lang="en-US" sz="1100" b="1" dirty="0"/>
              <a:t>Improved connectivity</a:t>
            </a:r>
          </a:p>
          <a:p>
            <a:r>
              <a:rPr lang="en-US" sz="1100" b="1" dirty="0"/>
              <a:t>Protection of Local Resources</a:t>
            </a:r>
          </a:p>
        </p:txBody>
      </p:sp>
      <p:sp>
        <p:nvSpPr>
          <p:cNvPr id="29" name="Rectangle 28">
            <a:extLst>
              <a:ext uri="{FF2B5EF4-FFF2-40B4-BE49-F238E27FC236}">
                <a16:creationId xmlns:a16="http://schemas.microsoft.com/office/drawing/2014/main" xmlns="" id="{BB5F8823-ACC0-4248-8375-5E8AA5D114E3}"/>
              </a:ext>
            </a:extLst>
          </p:cNvPr>
          <p:cNvSpPr/>
          <p:nvPr/>
        </p:nvSpPr>
        <p:spPr>
          <a:xfrm>
            <a:off x="7192873" y="558466"/>
            <a:ext cx="1253295" cy="29577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t>IDP Vision</a:t>
            </a:r>
          </a:p>
        </p:txBody>
      </p:sp>
      <p:sp>
        <p:nvSpPr>
          <p:cNvPr id="30" name="Rectangle 29">
            <a:extLst>
              <a:ext uri="{FF2B5EF4-FFF2-40B4-BE49-F238E27FC236}">
                <a16:creationId xmlns:a16="http://schemas.microsoft.com/office/drawing/2014/main" xmlns="" id="{A58AFA57-A3E0-45E4-A3CE-EF94A89447EA}"/>
              </a:ext>
            </a:extLst>
          </p:cNvPr>
          <p:cNvSpPr/>
          <p:nvPr/>
        </p:nvSpPr>
        <p:spPr>
          <a:xfrm>
            <a:off x="9298398" y="1135981"/>
            <a:ext cx="928443" cy="95751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FINAL</a:t>
            </a:r>
          </a:p>
          <a:p>
            <a:pPr algn="ctr"/>
            <a:r>
              <a:rPr lang="en-US" sz="2400" b="1" dirty="0"/>
              <a:t>SDF</a:t>
            </a:r>
          </a:p>
        </p:txBody>
      </p:sp>
      <p:sp>
        <p:nvSpPr>
          <p:cNvPr id="31" name="Rectangle 30">
            <a:extLst>
              <a:ext uri="{FF2B5EF4-FFF2-40B4-BE49-F238E27FC236}">
                <a16:creationId xmlns:a16="http://schemas.microsoft.com/office/drawing/2014/main" xmlns="" id="{8018969D-06D6-4482-956E-410106361C69}"/>
              </a:ext>
            </a:extLst>
          </p:cNvPr>
          <p:cNvSpPr/>
          <p:nvPr/>
        </p:nvSpPr>
        <p:spPr>
          <a:xfrm>
            <a:off x="6891077" y="1135981"/>
            <a:ext cx="1386649" cy="95751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SPATIAL PROPOSALS</a:t>
            </a:r>
          </a:p>
        </p:txBody>
      </p:sp>
      <p:sp>
        <p:nvSpPr>
          <p:cNvPr id="32" name="Rectangle 31">
            <a:extLst>
              <a:ext uri="{FF2B5EF4-FFF2-40B4-BE49-F238E27FC236}">
                <a16:creationId xmlns:a16="http://schemas.microsoft.com/office/drawing/2014/main" xmlns="" id="{46B2FC4C-5508-4531-8086-A636814BB9B7}"/>
              </a:ext>
            </a:extLst>
          </p:cNvPr>
          <p:cNvSpPr/>
          <p:nvPr/>
        </p:nvSpPr>
        <p:spPr>
          <a:xfrm>
            <a:off x="9334495" y="3033460"/>
            <a:ext cx="864000" cy="29577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t>LUS</a:t>
            </a:r>
          </a:p>
        </p:txBody>
      </p:sp>
      <p:sp>
        <p:nvSpPr>
          <p:cNvPr id="33" name="TextBox 32">
            <a:extLst>
              <a:ext uri="{FF2B5EF4-FFF2-40B4-BE49-F238E27FC236}">
                <a16:creationId xmlns:a16="http://schemas.microsoft.com/office/drawing/2014/main" xmlns="" id="{35CCC7BC-A6BF-41F9-A6A7-44A6FD617A0A}"/>
              </a:ext>
            </a:extLst>
          </p:cNvPr>
          <p:cNvSpPr txBox="1"/>
          <p:nvPr/>
        </p:nvSpPr>
        <p:spPr>
          <a:xfrm>
            <a:off x="1509537" y="68367"/>
            <a:ext cx="8820000" cy="369332"/>
          </a:xfrm>
          <a:prstGeom prst="rect">
            <a:avLst/>
          </a:prstGeom>
          <a:solidFill>
            <a:schemeClr val="accent1">
              <a:lumMod val="50000"/>
            </a:schemeClr>
          </a:solidFill>
        </p:spPr>
        <p:txBody>
          <a:bodyPr wrap="square" rtlCol="0">
            <a:spAutoFit/>
          </a:bodyPr>
          <a:lstStyle/>
          <a:p>
            <a:pPr algn="ctr"/>
            <a:r>
              <a:rPr lang="en-US" b="1" dirty="0">
                <a:solidFill>
                  <a:schemeClr val="bg1"/>
                </a:solidFill>
              </a:rPr>
              <a:t> SDF DEVELOPMENT PROCESS</a:t>
            </a:r>
            <a:endParaRPr lang="en-ZA" b="1" dirty="0">
              <a:solidFill>
                <a:schemeClr val="bg1"/>
              </a:solidFill>
            </a:endParaRPr>
          </a:p>
        </p:txBody>
      </p:sp>
    </p:spTree>
    <p:extLst>
      <p:ext uri="{BB962C8B-B14F-4D97-AF65-F5344CB8AC3E}">
        <p14:creationId xmlns:p14="http://schemas.microsoft.com/office/powerpoint/2010/main" val="564015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2928210" y="2828835"/>
            <a:ext cx="5546691" cy="1200329"/>
          </a:xfrm>
          <a:prstGeom prst="rect">
            <a:avLst/>
          </a:prstGeom>
          <a:noFill/>
        </p:spPr>
        <p:txBody>
          <a:bodyPr wrap="square" rtlCol="0">
            <a:spAutoFit/>
          </a:bodyPr>
          <a:lstStyle/>
          <a:p>
            <a:pPr algn="ctr"/>
            <a:r>
              <a:rPr lang="en-ZA" sz="7200" dirty="0">
                <a:solidFill>
                  <a:schemeClr val="accent6">
                    <a:lumMod val="50000"/>
                  </a:schemeClr>
                </a:solidFill>
              </a:rPr>
              <a:t>THANK YOU</a:t>
            </a:r>
          </a:p>
        </p:txBody>
      </p:sp>
      <p:sp>
        <p:nvSpPr>
          <p:cNvPr id="9" name="Rectangle 8">
            <a:extLst>
              <a:ext uri="{FF2B5EF4-FFF2-40B4-BE49-F238E27FC236}">
                <a16:creationId xmlns:a16="http://schemas.microsoft.com/office/drawing/2014/main" xmlns="" id="{0954B243-D46D-4BE5-AD9B-ED30BAF61B8F}"/>
              </a:ext>
            </a:extLst>
          </p:cNvPr>
          <p:cNvSpPr/>
          <p:nvPr/>
        </p:nvSpPr>
        <p:spPr>
          <a:xfrm>
            <a:off x="0" y="6008962"/>
            <a:ext cx="10940143" cy="85980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ZA" sz="3200" b="1" dirty="0"/>
              <a:t>      </a:t>
            </a:r>
          </a:p>
        </p:txBody>
      </p:sp>
      <p:cxnSp>
        <p:nvCxnSpPr>
          <p:cNvPr id="8" name="Straight Connector 7"/>
          <p:cNvCxnSpPr/>
          <p:nvPr/>
        </p:nvCxnSpPr>
        <p:spPr>
          <a:xfrm>
            <a:off x="0" y="1143000"/>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xmlns="" id="{2BF95BDC-2395-4D1A-A0FB-8122FEEB17B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7" name="Picture 6"/>
          <p:cNvPicPr>
            <a:picLocks noChangeAspect="1"/>
          </p:cNvPicPr>
          <p:nvPr/>
        </p:nvPicPr>
        <p:blipFill>
          <a:blip r:embed="rId4"/>
          <a:stretch>
            <a:fillRect/>
          </a:stretch>
        </p:blipFill>
        <p:spPr>
          <a:xfrm>
            <a:off x="11053821" y="4323385"/>
            <a:ext cx="1000125" cy="1009650"/>
          </a:xfrm>
          <a:prstGeom prst="rect">
            <a:avLst/>
          </a:prstGeom>
        </p:spPr>
      </p:pic>
      <p:pic>
        <p:nvPicPr>
          <p:cNvPr id="11" name="Picture 2" descr="Hantam Municipality">
            <a:extLst>
              <a:ext uri="{FF2B5EF4-FFF2-40B4-BE49-F238E27FC236}">
                <a16:creationId xmlns:a16="http://schemas.microsoft.com/office/drawing/2014/main" xmlns="" id="{CD0A7FB4-2FDC-4E15-A49A-CB8348C8CE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01928" y="2729448"/>
            <a:ext cx="1085429" cy="1447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669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4087042" y="1173918"/>
            <a:ext cx="9895115" cy="523220"/>
          </a:xfrm>
          <a:prstGeom prst="rect">
            <a:avLst/>
          </a:prstGeom>
          <a:noFill/>
        </p:spPr>
        <p:txBody>
          <a:bodyPr wrap="square" rtlCol="0">
            <a:spAutoFit/>
          </a:bodyPr>
          <a:lstStyle/>
          <a:p>
            <a:r>
              <a:rPr lang="en-ZA" sz="2800" dirty="0">
                <a:solidFill>
                  <a:schemeClr val="accent1">
                    <a:lumMod val="50000"/>
                  </a:schemeClr>
                </a:solidFill>
              </a:rPr>
              <a:t>PROV/ NAT DEVELOPMENT NETWORKS</a:t>
            </a:r>
          </a:p>
        </p:txBody>
      </p:sp>
      <p:grpSp>
        <p:nvGrpSpPr>
          <p:cNvPr id="20" name="Group 19"/>
          <p:cNvGrpSpPr/>
          <p:nvPr/>
        </p:nvGrpSpPr>
        <p:grpSpPr>
          <a:xfrm>
            <a:off x="11097121" y="68368"/>
            <a:ext cx="937899" cy="1012630"/>
            <a:chOff x="3332995" y="3719187"/>
            <a:chExt cx="2601757" cy="2602435"/>
          </a:xfrm>
        </p:grpSpPr>
        <p:sp>
          <p:nvSpPr>
            <p:cNvPr id="21" name="Round Diagonal Corner Rectangle 53">
              <a:extLst>
                <a:ext uri="{FF2B5EF4-FFF2-40B4-BE49-F238E27FC236}">
                  <a16:creationId xmlns:a16="http://schemas.microsoft.com/office/drawing/2014/main" xmlns="" id="{F07D537E-5C24-4F7E-B4FA-4F1B1323C6BF}"/>
                </a:ext>
              </a:extLst>
            </p:cNvPr>
            <p:cNvSpPr/>
            <p:nvPr/>
          </p:nvSpPr>
          <p:spPr>
            <a:xfrm>
              <a:off x="3332995" y="3719187"/>
              <a:ext cx="2601757" cy="2602435"/>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2" name="Graphic 2" descr="Head with Gears">
              <a:extLst>
                <a:ext uri="{FF2B5EF4-FFF2-40B4-BE49-F238E27FC236}">
                  <a16:creationId xmlns:a16="http://schemas.microsoft.com/office/drawing/2014/main" xmlns="" id="{C78D6737-7B8C-4A37-BBB9-2E0744E9D3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683249" y="4020616"/>
              <a:ext cx="1903732" cy="1903732"/>
            </a:xfrm>
            <a:prstGeom prst="rect">
              <a:avLst/>
            </a:prstGeom>
          </p:spPr>
        </p:pic>
      </p:grpSp>
      <p:cxnSp>
        <p:nvCxnSpPr>
          <p:cNvPr id="26" name="Straight Connector 25"/>
          <p:cNvCxnSpPr/>
          <p:nvPr/>
        </p:nvCxnSpPr>
        <p:spPr>
          <a:xfrm flipH="1" flipV="1">
            <a:off x="10933746" y="-5487"/>
            <a:ext cx="6397" cy="6936223"/>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xmlns="" id="{35CCC7BC-A6BF-41F9-A6A7-44A6FD617A0A}"/>
              </a:ext>
            </a:extLst>
          </p:cNvPr>
          <p:cNvSpPr txBox="1"/>
          <p:nvPr/>
        </p:nvSpPr>
        <p:spPr>
          <a:xfrm>
            <a:off x="1509537" y="68367"/>
            <a:ext cx="8820000" cy="369332"/>
          </a:xfrm>
          <a:prstGeom prst="rect">
            <a:avLst/>
          </a:prstGeom>
          <a:solidFill>
            <a:schemeClr val="accent1">
              <a:lumMod val="50000"/>
            </a:schemeClr>
          </a:solidFill>
        </p:spPr>
        <p:txBody>
          <a:bodyPr wrap="square" rtlCol="0">
            <a:spAutoFit/>
          </a:bodyPr>
          <a:lstStyle/>
          <a:p>
            <a:pPr algn="ctr"/>
            <a:r>
              <a:rPr lang="en-US" b="1" dirty="0">
                <a:solidFill>
                  <a:schemeClr val="bg1"/>
                </a:solidFill>
              </a:rPr>
              <a:t> SDF DEVELOPMENT PROCESS</a:t>
            </a:r>
            <a:endParaRPr lang="en-ZA" b="1" dirty="0">
              <a:solidFill>
                <a:schemeClr val="bg1"/>
              </a:solidFill>
            </a:endParaRPr>
          </a:p>
        </p:txBody>
      </p:sp>
      <p:pic>
        <p:nvPicPr>
          <p:cNvPr id="2" name="Picture 1">
            <a:extLst>
              <a:ext uri="{FF2B5EF4-FFF2-40B4-BE49-F238E27FC236}">
                <a16:creationId xmlns:a16="http://schemas.microsoft.com/office/drawing/2014/main" xmlns="" id="{4FBAB534-3625-4BDC-AFDC-FA2886DB7F13}"/>
              </a:ext>
            </a:extLst>
          </p:cNvPr>
          <p:cNvPicPr>
            <a:picLocks noChangeAspect="1"/>
          </p:cNvPicPr>
          <p:nvPr/>
        </p:nvPicPr>
        <p:blipFill>
          <a:blip r:embed="rId4"/>
          <a:stretch>
            <a:fillRect/>
          </a:stretch>
        </p:blipFill>
        <p:spPr>
          <a:xfrm>
            <a:off x="1462225" y="574683"/>
            <a:ext cx="8914623" cy="5914601"/>
          </a:xfrm>
          <a:prstGeom prst="rect">
            <a:avLst/>
          </a:prstGeom>
        </p:spPr>
      </p:pic>
    </p:spTree>
    <p:extLst>
      <p:ext uri="{BB962C8B-B14F-4D97-AF65-F5344CB8AC3E}">
        <p14:creationId xmlns:p14="http://schemas.microsoft.com/office/powerpoint/2010/main" val="66680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69390" y="1803798"/>
            <a:ext cx="3883479" cy="2800767"/>
          </a:xfrm>
          <a:prstGeom prst="rect">
            <a:avLst/>
          </a:prstGeom>
          <a:noFill/>
        </p:spPr>
        <p:txBody>
          <a:bodyPr wrap="square" rtlCol="0">
            <a:spAutoFit/>
          </a:bodyPr>
          <a:lstStyle/>
          <a:p>
            <a:r>
              <a:rPr lang="en-ZA" sz="4400" dirty="0">
                <a:solidFill>
                  <a:schemeClr val="accent1">
                    <a:lumMod val="50000"/>
                  </a:schemeClr>
                </a:solidFill>
              </a:rPr>
              <a:t>SOCIO-ECONOMIC POTENTIAL OF TOWNS</a:t>
            </a:r>
          </a:p>
        </p:txBody>
      </p:sp>
      <p:grpSp>
        <p:nvGrpSpPr>
          <p:cNvPr id="9" name="Group 8"/>
          <p:cNvGrpSpPr/>
          <p:nvPr/>
        </p:nvGrpSpPr>
        <p:grpSpPr>
          <a:xfrm>
            <a:off x="11103692" y="84693"/>
            <a:ext cx="924758" cy="979980"/>
            <a:chOff x="5879738" y="3761287"/>
            <a:chExt cx="2601757" cy="2602435"/>
          </a:xfrm>
        </p:grpSpPr>
        <p:sp>
          <p:nvSpPr>
            <p:cNvPr id="10" name="Round Diagonal Corner Rectangle 45">
              <a:extLst>
                <a:ext uri="{FF2B5EF4-FFF2-40B4-BE49-F238E27FC236}">
                  <a16:creationId xmlns:a16="http://schemas.microsoft.com/office/drawing/2014/main" xmlns="" id="{4BF4491F-CE13-477D-BEC1-A056C0F5BEB2}"/>
                </a:ext>
              </a:extLst>
            </p:cNvPr>
            <p:cNvSpPr/>
            <p:nvPr/>
          </p:nvSpPr>
          <p:spPr>
            <a:xfrm rot="16200000">
              <a:off x="5879399" y="3761626"/>
              <a:ext cx="2602435" cy="2601757"/>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943" y="4071787"/>
              <a:ext cx="1939860" cy="1939860"/>
            </a:xfrm>
            <a:prstGeom prst="rect">
              <a:avLst/>
            </a:prstGeom>
          </p:spPr>
        </p:pic>
      </p:grpSp>
      <p:cxnSp>
        <p:nvCxnSpPr>
          <p:cNvPr id="15" name="Straight Connector 14"/>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F:\Phase 3 Maps\Northern Cape Composite Development Index.jpg">
            <a:extLst>
              <a:ext uri="{FF2B5EF4-FFF2-40B4-BE49-F238E27FC236}">
                <a16:creationId xmlns:a16="http://schemas.microsoft.com/office/drawing/2014/main" xmlns="" id="{BBAE9BB2-545A-4050-8683-32065A70D909}"/>
              </a:ext>
            </a:extLst>
          </p:cNvPr>
          <p:cNvPicPr/>
          <p:nvPr/>
        </p:nvPicPr>
        <p:blipFill rotWithShape="1">
          <a:blip r:embed="rId3" cstate="print">
            <a:extLst>
              <a:ext uri="{28A0092B-C50C-407E-A947-70E740481C1C}">
                <a14:useLocalDpi xmlns:a14="http://schemas.microsoft.com/office/drawing/2010/main" val="0"/>
              </a:ext>
            </a:extLst>
          </a:blip>
          <a:srcRect l="2382" t="1179" r="2349" b="40416"/>
          <a:stretch/>
        </p:blipFill>
        <p:spPr bwMode="auto">
          <a:xfrm>
            <a:off x="0" y="84693"/>
            <a:ext cx="7219666" cy="6858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59757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1">
                    <a:lumMod val="50000"/>
                  </a:schemeClr>
                </a:solidFill>
              </a:rPr>
              <a:t>POINT OF DEPARTURE…</a:t>
            </a:r>
          </a:p>
        </p:txBody>
      </p:sp>
      <p:sp>
        <p:nvSpPr>
          <p:cNvPr id="9" name="TextBox 8"/>
          <p:cNvSpPr txBox="1"/>
          <p:nvPr/>
        </p:nvSpPr>
        <p:spPr>
          <a:xfrm>
            <a:off x="264970" y="1360109"/>
            <a:ext cx="10472730" cy="5324535"/>
          </a:xfrm>
          <a:prstGeom prst="rect">
            <a:avLst/>
          </a:prstGeom>
          <a:noFill/>
        </p:spPr>
        <p:txBody>
          <a:bodyPr wrap="square" rtlCol="0">
            <a:spAutoFit/>
          </a:bodyPr>
          <a:lstStyle/>
          <a:p>
            <a:pPr marL="342900" indent="-342900">
              <a:buFont typeface="Wingdings" panose="05000000000000000000" pitchFamily="2" charset="2"/>
              <a:buChar char="q"/>
            </a:pPr>
            <a:r>
              <a:rPr lang="en-US" sz="2000" dirty="0"/>
              <a:t>Provision is made to ensure that the </a:t>
            </a:r>
            <a:r>
              <a:rPr lang="en-US" sz="2000" b="1" dirty="0">
                <a:solidFill>
                  <a:schemeClr val="accent1">
                    <a:lumMod val="50000"/>
                  </a:schemeClr>
                </a:solidFill>
              </a:rPr>
              <a:t>SDF ALIGNS TO THE PRINCIPLES </a:t>
            </a:r>
            <a:r>
              <a:rPr lang="en-US" sz="2000" dirty="0"/>
              <a:t>and sections as set out by </a:t>
            </a:r>
            <a:r>
              <a:rPr lang="en-US" sz="2000" b="1" dirty="0">
                <a:solidFill>
                  <a:schemeClr val="accent1">
                    <a:lumMod val="50000"/>
                  </a:schemeClr>
                </a:solidFill>
              </a:rPr>
              <a:t>SPLUMA</a:t>
            </a:r>
            <a:r>
              <a:rPr lang="en-US" sz="2000" dirty="0"/>
              <a:t>. </a:t>
            </a:r>
          </a:p>
          <a:p>
            <a:pPr marL="342900" indent="-342900">
              <a:buFont typeface="Wingdings" panose="05000000000000000000" pitchFamily="2" charset="2"/>
              <a:buChar char="q"/>
            </a:pPr>
            <a:r>
              <a:rPr lang="en-US" sz="2000" b="1" dirty="0">
                <a:solidFill>
                  <a:schemeClr val="accent1">
                    <a:lumMod val="50000"/>
                  </a:schemeClr>
                </a:solidFill>
              </a:rPr>
              <a:t>A REVISED URBAN EDGE </a:t>
            </a:r>
            <a:r>
              <a:rPr lang="en-US" sz="2000" dirty="0"/>
              <a:t>with more </a:t>
            </a:r>
            <a:r>
              <a:rPr lang="en-US" sz="2000" b="1" dirty="0">
                <a:solidFill>
                  <a:schemeClr val="accent1">
                    <a:lumMod val="50000"/>
                  </a:schemeClr>
                </a:solidFill>
              </a:rPr>
              <a:t>DETAILED LAND USE PROPOSALS </a:t>
            </a:r>
            <a:r>
              <a:rPr lang="en-US" sz="2000" dirty="0"/>
              <a:t>is required to provide the required detail towards the </a:t>
            </a:r>
            <a:r>
              <a:rPr lang="en-US" sz="2000" b="1" dirty="0">
                <a:solidFill>
                  <a:schemeClr val="accent1">
                    <a:lumMod val="50000"/>
                  </a:schemeClr>
                </a:solidFill>
              </a:rPr>
              <a:t>SUCCESSFUL IMPLEMENTATION OF THE MUNICIPAL LAND USE SCHEME</a:t>
            </a:r>
            <a:r>
              <a:rPr lang="en-US" sz="2000" dirty="0"/>
              <a:t>;</a:t>
            </a:r>
          </a:p>
          <a:p>
            <a:pPr marL="342900" indent="-342900">
              <a:buFont typeface="Wingdings" panose="05000000000000000000" pitchFamily="2" charset="2"/>
              <a:buChar char="q"/>
            </a:pPr>
            <a:r>
              <a:rPr lang="en-US" sz="2000" dirty="0"/>
              <a:t>At the same time, the assumption that all land within the urban edge is developable is questioned as a starting point to land use decisions, and accordingly this SDF has made </a:t>
            </a:r>
            <a:r>
              <a:rPr lang="en-US" sz="2000" b="1" dirty="0">
                <a:solidFill>
                  <a:schemeClr val="accent1">
                    <a:lumMod val="50000"/>
                  </a:schemeClr>
                </a:solidFill>
              </a:rPr>
              <a:t>RECOMMENDATIONS FOR LAND WITHIN THE URBAN EDGE TO RETAIN ITS RURAL CHARACTER</a:t>
            </a:r>
            <a:r>
              <a:rPr lang="en-US" sz="2000" dirty="0"/>
              <a:t>;</a:t>
            </a:r>
          </a:p>
          <a:p>
            <a:pPr marL="342900" indent="-342900">
              <a:buFont typeface="Wingdings" panose="05000000000000000000" pitchFamily="2" charset="2"/>
              <a:buChar char="q"/>
            </a:pPr>
            <a:r>
              <a:rPr lang="en-US" sz="2000" dirty="0"/>
              <a:t>Also limiting development of land within the urban edge is the </a:t>
            </a:r>
            <a:r>
              <a:rPr lang="en-US" sz="2000" b="1" dirty="0">
                <a:solidFill>
                  <a:schemeClr val="accent1">
                    <a:lumMod val="50000"/>
                  </a:schemeClr>
                </a:solidFill>
              </a:rPr>
              <a:t>AVAILABILITY OF INFRASTRUCTURE CAPACITY</a:t>
            </a:r>
            <a:r>
              <a:rPr lang="en-US" sz="2000" dirty="0"/>
              <a:t> in the short to medium term. </a:t>
            </a:r>
          </a:p>
          <a:p>
            <a:pPr marL="342900" indent="-342900">
              <a:buFont typeface="Wingdings" panose="05000000000000000000" pitchFamily="2" charset="2"/>
              <a:buChar char="q"/>
            </a:pPr>
            <a:r>
              <a:rPr lang="en-US" sz="2000" dirty="0"/>
              <a:t>These limitations have been considered in the implementation framework of the SDF. </a:t>
            </a:r>
          </a:p>
          <a:p>
            <a:pPr marL="342900" indent="-342900">
              <a:buFont typeface="Wingdings" panose="05000000000000000000" pitchFamily="2" charset="2"/>
              <a:buChar char="q"/>
            </a:pPr>
            <a:r>
              <a:rPr lang="en-US" sz="2000" dirty="0"/>
              <a:t>Limitations in the </a:t>
            </a:r>
            <a:r>
              <a:rPr lang="en-US" sz="2000" b="1" dirty="0">
                <a:solidFill>
                  <a:schemeClr val="accent1">
                    <a:lumMod val="50000"/>
                  </a:schemeClr>
                </a:solidFill>
              </a:rPr>
              <a:t>CAPACITY OF THE BULK INFRASTRUCTURE NETWORKS </a:t>
            </a:r>
            <a:r>
              <a:rPr lang="en-US" sz="2000" dirty="0"/>
              <a:t>of the municipality will impact on the time frames for development of land parcels, identified as suitable for development. </a:t>
            </a:r>
          </a:p>
          <a:p>
            <a:pPr marL="342900" indent="-342900">
              <a:buFont typeface="Wingdings" panose="05000000000000000000" pitchFamily="2" charset="2"/>
              <a:buChar char="q"/>
            </a:pPr>
            <a:r>
              <a:rPr lang="en-US" sz="2000" dirty="0"/>
              <a:t>The identification of </a:t>
            </a:r>
            <a:r>
              <a:rPr lang="en-US" sz="2000" b="1" dirty="0">
                <a:solidFill>
                  <a:schemeClr val="accent1">
                    <a:lumMod val="50000"/>
                  </a:schemeClr>
                </a:solidFill>
              </a:rPr>
              <a:t>CRITICAL BIODIVERSITY AREAS</a:t>
            </a:r>
            <a:r>
              <a:rPr lang="en-US" sz="2000" dirty="0"/>
              <a:t>, as proposed by the Northern Cape Biodiversity Plan were adopted as a starting point. </a:t>
            </a:r>
          </a:p>
          <a:p>
            <a:pPr marL="342900" indent="-342900">
              <a:buFont typeface="Wingdings" panose="05000000000000000000" pitchFamily="2" charset="2"/>
              <a:buChar char="q"/>
            </a:pPr>
            <a:r>
              <a:rPr lang="en-US" sz="2000" dirty="0"/>
              <a:t>Refinement of these proposals would have accommodated in the development of the SDF.</a:t>
            </a:r>
          </a:p>
        </p:txBody>
      </p:sp>
      <p:grpSp>
        <p:nvGrpSpPr>
          <p:cNvPr id="15" name="Group 14"/>
          <p:cNvGrpSpPr/>
          <p:nvPr/>
        </p:nvGrpSpPr>
        <p:grpSpPr>
          <a:xfrm>
            <a:off x="11110601" y="152580"/>
            <a:ext cx="910940" cy="921479"/>
            <a:chOff x="8781978" y="3719187"/>
            <a:chExt cx="2601757" cy="2602435"/>
          </a:xfrm>
        </p:grpSpPr>
        <p:sp>
          <p:nvSpPr>
            <p:cNvPr id="16" name="Round Diagonal Corner Rectangle 52">
              <a:extLst>
                <a:ext uri="{FF2B5EF4-FFF2-40B4-BE49-F238E27FC236}">
                  <a16:creationId xmlns:a16="http://schemas.microsoft.com/office/drawing/2014/main" xmlns="" id="{668C57EF-4B03-4BB2-B73A-1F7E37DA3970}"/>
                </a:ext>
              </a:extLst>
            </p:cNvPr>
            <p:cNvSpPr/>
            <p:nvPr/>
          </p:nvSpPr>
          <p:spPr>
            <a:xfrm rot="5400000">
              <a:off x="8781639" y="3719526"/>
              <a:ext cx="2602435" cy="2601757"/>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17" name="Graphic 4" descr="Puzzle">
              <a:extLst>
                <a:ext uri="{FF2B5EF4-FFF2-40B4-BE49-F238E27FC236}">
                  <a16:creationId xmlns:a16="http://schemas.microsoft.com/office/drawing/2014/main" xmlns="" id="{D8276E36-7B3E-4F89-91AF-CFED9744A01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130991" y="4179274"/>
              <a:ext cx="1903732" cy="1903732"/>
            </a:xfrm>
            <a:prstGeom prst="rect">
              <a:avLst/>
            </a:prstGeom>
          </p:spPr>
        </p:pic>
      </p:grpSp>
      <p:grpSp>
        <p:nvGrpSpPr>
          <p:cNvPr id="10" name="Group 9"/>
          <p:cNvGrpSpPr/>
          <p:nvPr/>
        </p:nvGrpSpPr>
        <p:grpSpPr>
          <a:xfrm>
            <a:off x="0" y="-5487"/>
            <a:ext cx="12192000" cy="6936223"/>
            <a:chOff x="0" y="-5487"/>
            <a:chExt cx="12192000" cy="6936223"/>
          </a:xfrm>
        </p:grpSpPr>
        <p:cxnSp>
          <p:nvCxnSpPr>
            <p:cNvPr id="12" name="Straight Connector 11"/>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flipV="1">
              <a:off x="10933746" y="-5487"/>
              <a:ext cx="6397" cy="6936223"/>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5255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869" y="794"/>
            <a:ext cx="9895115" cy="1077218"/>
          </a:xfrm>
          <a:prstGeom prst="rect">
            <a:avLst/>
          </a:prstGeom>
          <a:noFill/>
        </p:spPr>
        <p:txBody>
          <a:bodyPr wrap="square" rtlCol="0">
            <a:spAutoFit/>
          </a:bodyPr>
          <a:lstStyle/>
          <a:p>
            <a:r>
              <a:rPr lang="en-ZA" sz="3200" dirty="0">
                <a:solidFill>
                  <a:schemeClr val="accent1">
                    <a:lumMod val="50000"/>
                  </a:schemeClr>
                </a:solidFill>
              </a:rPr>
              <a:t>MACRO FRAMEWORK</a:t>
            </a:r>
          </a:p>
          <a:p>
            <a:r>
              <a:rPr lang="en-ZA" sz="3200" dirty="0">
                <a:solidFill>
                  <a:schemeClr val="accent1">
                    <a:lumMod val="50000"/>
                  </a:schemeClr>
                </a:solidFill>
              </a:rPr>
              <a:t>SPATIAL DEVELOPMENT STRATEGIES</a:t>
            </a:r>
          </a:p>
        </p:txBody>
      </p:sp>
      <p:grpSp>
        <p:nvGrpSpPr>
          <p:cNvPr id="29" name="Group 28"/>
          <p:cNvGrpSpPr/>
          <p:nvPr/>
        </p:nvGrpSpPr>
        <p:grpSpPr>
          <a:xfrm>
            <a:off x="11071010" y="121421"/>
            <a:ext cx="990121" cy="983798"/>
            <a:chOff x="7769831" y="4068442"/>
            <a:chExt cx="1743386" cy="1648130"/>
          </a:xfrm>
        </p:grpSpPr>
        <p:sp>
          <p:nvSpPr>
            <p:cNvPr id="30" name="Round Diagonal Corner Rectangle 53">
              <a:extLst>
                <a:ext uri="{FF2B5EF4-FFF2-40B4-BE49-F238E27FC236}">
                  <a16:creationId xmlns:a16="http://schemas.microsoft.com/office/drawing/2014/main" xmlns="" id="{C3FECE9C-966C-4F55-B322-0E1BF9CB86BA}"/>
                </a:ext>
              </a:extLst>
            </p:cNvPr>
            <p:cNvSpPr/>
            <p:nvPr/>
          </p:nvSpPr>
          <p:spPr>
            <a:xfrm>
              <a:off x="7769831" y="4068442"/>
              <a:ext cx="1743386" cy="164813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31" name="Freeform 166"/>
            <p:cNvSpPr>
              <a:spLocks noChangeArrowheads="1"/>
            </p:cNvSpPr>
            <p:nvPr/>
          </p:nvSpPr>
          <p:spPr bwMode="auto">
            <a:xfrm>
              <a:off x="8211311" y="4365767"/>
              <a:ext cx="817285" cy="1107051"/>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SimSun" charset="0"/>
              </a:endParaRPr>
            </a:p>
          </p:txBody>
        </p:sp>
      </p:grpSp>
      <p:cxnSp>
        <p:nvCxnSpPr>
          <p:cNvPr id="37" name="Straight Connector 36"/>
          <p:cNvCxnSpPr/>
          <p:nvPr/>
        </p:nvCxnSpPr>
        <p:spPr>
          <a:xfrm>
            <a:off x="0" y="1197428"/>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78EDE5DE-A172-4472-85E0-117B1537A783}"/>
              </a:ext>
            </a:extLst>
          </p:cNvPr>
          <p:cNvSpPr txBox="1"/>
          <p:nvPr/>
        </p:nvSpPr>
        <p:spPr>
          <a:xfrm>
            <a:off x="4476206" y="1316846"/>
            <a:ext cx="7309695" cy="5577874"/>
          </a:xfrm>
          <a:prstGeom prst="rect">
            <a:avLst/>
          </a:prstGeom>
          <a:noFill/>
        </p:spPr>
        <p:txBody>
          <a:bodyPr wrap="square" rtlCol="0">
            <a:spAutoFit/>
          </a:bodyPr>
          <a:lstStyle/>
          <a:p>
            <a:pPr algn="just">
              <a:lnSpc>
                <a:spcPct val="107000"/>
              </a:lnSpc>
              <a:spcBef>
                <a:spcPts val="600"/>
              </a:spcBef>
              <a:spcAft>
                <a:spcPts val="600"/>
              </a:spcAft>
            </a:pPr>
            <a:r>
              <a:rPr lang="en-ZA" sz="1600" b="1" dirty="0">
                <a:latin typeface="Calibri" panose="020F0502020204030204" pitchFamily="34" charset="0"/>
                <a:ea typeface="Calibri" panose="020F0502020204030204" pitchFamily="34" charset="0"/>
                <a:cs typeface="Times New Roman" panose="02020603050405020304" pitchFamily="18" charset="0"/>
              </a:rPr>
              <a:t>Four (4) key development strategies</a:t>
            </a:r>
            <a:r>
              <a:rPr lang="en-ZA" sz="1600" dirty="0">
                <a:latin typeface="Calibri" panose="020F0502020204030204" pitchFamily="34" charset="0"/>
                <a:ea typeface="Calibri" panose="020F0502020204030204" pitchFamily="34" charset="0"/>
                <a:cs typeface="Times New Roman" panose="02020603050405020304" pitchFamily="18" charset="0"/>
              </a:rPr>
              <a:t> have emerged based on the following: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600"/>
              </a:spcBef>
              <a:spcAft>
                <a:spcPts val="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a synthesis of the key opportunities and challenges identified towards the formulation of the vision for each Local Municipality;</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600"/>
              </a:spcAft>
              <a:buFont typeface="Calibri" panose="020F0502020204030204" pitchFamily="34" charset="0"/>
              <a:buChar char="•"/>
            </a:pPr>
            <a:r>
              <a:rPr lang="en-ZA" sz="1600" dirty="0">
                <a:latin typeface="Calibri" panose="020F0502020204030204" pitchFamily="34" charset="0"/>
                <a:ea typeface="Calibri" panose="020F0502020204030204" pitchFamily="34" charset="0"/>
                <a:cs typeface="Times New Roman" panose="02020603050405020304" pitchFamily="18" charset="0"/>
              </a:rPr>
              <a:t>Alignment and coordination towards the key development strategies identified in the draft Provincial Spatial Development Framework (PSDF, 2019); and</a:t>
            </a:r>
          </a:p>
          <a:p>
            <a:pPr marL="342900" indent="-342900" algn="just">
              <a:lnSpc>
                <a:spcPct val="107000"/>
              </a:lnSpc>
              <a:spcAft>
                <a:spcPts val="600"/>
              </a:spcAft>
              <a:buFont typeface="Calibri" panose="020F0502020204030204" pitchFamily="34" charset="0"/>
              <a:buChar char="•"/>
            </a:pPr>
            <a:r>
              <a:rPr lang="en-ZA" sz="1600" dirty="0"/>
              <a:t>The development strategies identified in the 2010 Rural Spatial Development Framework development for the Local Municipality</a:t>
            </a:r>
            <a:r>
              <a:rPr lang="en-US" sz="1600" dirty="0">
                <a:latin typeface="Calibri" panose="020F0502020204030204" pitchFamily="34" charset="0"/>
                <a:cs typeface="Times New Roman" panose="02020603050405020304" pitchFamily="18" charset="0"/>
              </a:rPr>
              <a:t>.</a:t>
            </a:r>
          </a:p>
          <a:p>
            <a:pPr algn="just">
              <a:lnSpc>
                <a:spcPct val="107000"/>
              </a:lnSpc>
              <a:spcAft>
                <a:spcPts val="600"/>
              </a:spcAft>
            </a:pPr>
            <a:r>
              <a:rPr lang="en-ZA" b="1" cap="all" dirty="0">
                <a:effectLst>
                  <a:glow>
                    <a:srgbClr val="000000"/>
                  </a:glow>
                  <a:outerShdw sx="0" sy="0">
                    <a:srgbClr val="000000"/>
                  </a:outerShdw>
                  <a:reflection stA="0" endPos="0" fadeDir="0" sx="0" sy="0"/>
                </a:effectLst>
              </a:rPr>
              <a:t>Principles and Approach</a:t>
            </a:r>
            <a:endParaRPr lang="en-US" b="1" cap="all" dirty="0">
              <a:effectLst>
                <a:glow>
                  <a:srgbClr val="000000"/>
                </a:glow>
                <a:outerShdw sx="0" sy="0">
                  <a:srgbClr val="000000"/>
                </a:outerShdw>
                <a:reflection stA="0" endPos="0" fadeDir="0" sx="0" sy="0"/>
              </a:effectLst>
            </a:endParaRPr>
          </a:p>
          <a:p>
            <a:r>
              <a:rPr lang="en-ZA" sz="1600" dirty="0"/>
              <a:t>In order to ensure consistency and a clear spatial logic, the development of spatial /planning proposals in the SDF are based on a set of generic spatial considerations. These are:</a:t>
            </a:r>
          </a:p>
          <a:p>
            <a:endParaRPr lang="en-US" sz="1600" dirty="0"/>
          </a:p>
          <a:p>
            <a:pPr marL="285750" lvl="0" indent="-285750">
              <a:buFont typeface="Arial" panose="020B0604020202020204" pitchFamily="34" charset="0"/>
              <a:buChar char="•"/>
            </a:pPr>
            <a:r>
              <a:rPr lang="en-ZA" sz="1600" dirty="0"/>
              <a:t>The central spatial principles that have informed the framework proposals for each focus area;</a:t>
            </a:r>
            <a:endParaRPr lang="en-US" sz="1600" dirty="0"/>
          </a:p>
          <a:p>
            <a:pPr marL="285750" lvl="0" indent="-285750">
              <a:buFont typeface="Arial" panose="020B0604020202020204" pitchFamily="34" charset="0"/>
              <a:buChar char="•"/>
            </a:pPr>
            <a:r>
              <a:rPr lang="en-ZA" sz="1600" dirty="0"/>
              <a:t>An expansion of the principles and their implications for the approaches to the SDF proposals;</a:t>
            </a:r>
            <a:endParaRPr lang="en-US" sz="1600" dirty="0"/>
          </a:p>
          <a:p>
            <a:pPr marL="285750" lvl="0" indent="-285750">
              <a:buFont typeface="Arial" panose="020B0604020202020204" pitchFamily="34" charset="0"/>
              <a:buChar char="•"/>
            </a:pPr>
            <a:r>
              <a:rPr lang="en-ZA" sz="1600" dirty="0"/>
              <a:t>A common set of elements making up the spatial frameworks (i.e. the components of the framework); and</a:t>
            </a:r>
          </a:p>
          <a:p>
            <a:pPr marL="285750" lvl="0" indent="-285750">
              <a:buFont typeface="Arial" panose="020B0604020202020204" pitchFamily="34" charset="0"/>
              <a:buChar char="•"/>
            </a:pPr>
            <a:r>
              <a:rPr lang="en-ZA" sz="1600" dirty="0"/>
              <a:t>The interpretation of the land use implications for the focus area frameworks.</a:t>
            </a:r>
            <a:endParaRPr lang="en-US" sz="1400" dirty="0"/>
          </a:p>
          <a:p>
            <a:pPr marL="342900" indent="-342900" algn="just">
              <a:lnSpc>
                <a:spcPct val="107000"/>
              </a:lnSpc>
              <a:spcAft>
                <a:spcPts val="600"/>
              </a:spcAft>
              <a:buFont typeface="Calibri" panose="020F0502020204030204" pitchFamily="34" charset="0"/>
              <a:buChar char="•"/>
            </a:pPr>
            <a:endParaRPr lang="en-US" sz="1600" dirty="0"/>
          </a:p>
        </p:txBody>
      </p:sp>
      <p:pic>
        <p:nvPicPr>
          <p:cNvPr id="13" name="Picture 12">
            <a:extLst>
              <a:ext uri="{FF2B5EF4-FFF2-40B4-BE49-F238E27FC236}">
                <a16:creationId xmlns:a16="http://schemas.microsoft.com/office/drawing/2014/main" xmlns="" id="{AD222EEA-BA3D-4314-A37E-548DDFDDF35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30868" y="1744709"/>
            <a:ext cx="4162457" cy="4133576"/>
          </a:xfrm>
          <a:prstGeom prst="rect">
            <a:avLst/>
          </a:prstGeom>
          <a:noFill/>
        </p:spPr>
      </p:pic>
      <p:sp>
        <p:nvSpPr>
          <p:cNvPr id="4" name="Oval 3">
            <a:extLst>
              <a:ext uri="{FF2B5EF4-FFF2-40B4-BE49-F238E27FC236}">
                <a16:creationId xmlns:a16="http://schemas.microsoft.com/office/drawing/2014/main" xmlns="" id="{43AAF11A-2C96-4702-95C6-A360A1D9988D}"/>
              </a:ext>
            </a:extLst>
          </p:cNvPr>
          <p:cNvSpPr/>
          <p:nvPr/>
        </p:nvSpPr>
        <p:spPr>
          <a:xfrm>
            <a:off x="1619796" y="3206248"/>
            <a:ext cx="1149531" cy="1071154"/>
          </a:xfrm>
          <a:prstGeom prst="ellipse">
            <a:avLst/>
          </a:prstGeom>
          <a:ln w="19050">
            <a:solidFill>
              <a:schemeClr val="tx1">
                <a:lumMod val="85000"/>
                <a:lumOff val="15000"/>
              </a:schemeClr>
            </a:solidFill>
          </a:ln>
          <a:effectLst>
            <a:glow rad="228600">
              <a:schemeClr val="accent3">
                <a:satMod val="175000"/>
                <a:alpha val="40000"/>
              </a:schemeClr>
            </a:glo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800" b="1" dirty="0">
                <a:solidFill>
                  <a:schemeClr val="tx1"/>
                </a:solidFill>
              </a:rPr>
              <a:t>LOCAL MUNICIPALITY </a:t>
            </a:r>
          </a:p>
        </p:txBody>
      </p:sp>
    </p:spTree>
    <p:extLst>
      <p:ext uri="{BB962C8B-B14F-4D97-AF65-F5344CB8AC3E}">
        <p14:creationId xmlns:p14="http://schemas.microsoft.com/office/powerpoint/2010/main" val="1415122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0143" y="0"/>
            <a:ext cx="1251857" cy="6858000"/>
          </a:xfrm>
          <a:prstGeom prst="rect">
            <a:avLst/>
          </a:prstGeom>
          <a:solidFill>
            <a:schemeClr val="accent6">
              <a:lumMod val="50000"/>
            </a:schemeClr>
          </a:solidFill>
          <a:ln>
            <a:solidFill>
              <a:srgbClr val="7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370114" y="228600"/>
            <a:ext cx="9895115" cy="769441"/>
          </a:xfrm>
          <a:prstGeom prst="rect">
            <a:avLst/>
          </a:prstGeom>
          <a:noFill/>
        </p:spPr>
        <p:txBody>
          <a:bodyPr wrap="square" rtlCol="0">
            <a:spAutoFit/>
          </a:bodyPr>
          <a:lstStyle/>
          <a:p>
            <a:r>
              <a:rPr lang="en-ZA" sz="4400" dirty="0">
                <a:solidFill>
                  <a:schemeClr val="accent6">
                    <a:lumMod val="50000"/>
                  </a:schemeClr>
                </a:solidFill>
              </a:rPr>
              <a:t>STRATEGIC OBJECTIVE</a:t>
            </a:r>
          </a:p>
        </p:txBody>
      </p:sp>
      <p:cxnSp>
        <p:nvCxnSpPr>
          <p:cNvPr id="8" name="Straight Connector 7"/>
          <p:cNvCxnSpPr/>
          <p:nvPr/>
        </p:nvCxnSpPr>
        <p:spPr>
          <a:xfrm>
            <a:off x="0" y="1143000"/>
            <a:ext cx="10940143" cy="0"/>
          </a:xfrm>
          <a:prstGeom prst="line">
            <a:avLst/>
          </a:prstGeom>
          <a:ln w="76200">
            <a:solidFill>
              <a:srgbClr val="7A0000"/>
            </a:solidFill>
          </a:ln>
        </p:spPr>
        <p:style>
          <a:lnRef idx="1">
            <a:schemeClr val="accent1"/>
          </a:lnRef>
          <a:fillRef idx="0">
            <a:schemeClr val="accent1"/>
          </a:fillRef>
          <a:effectRef idx="0">
            <a:schemeClr val="accent1"/>
          </a:effectRef>
          <a:fontRef idx="minor">
            <a:schemeClr val="tx1"/>
          </a:fontRef>
        </p:style>
      </p:cxnSp>
      <p:sp>
        <p:nvSpPr>
          <p:cNvPr id="24" name="Round Diagonal Corner Rectangle 54">
            <a:extLst>
              <a:ext uri="{FF2B5EF4-FFF2-40B4-BE49-F238E27FC236}">
                <a16:creationId xmlns:a16="http://schemas.microsoft.com/office/drawing/2014/main" xmlns="" id="{3DD15462-598F-435E-A762-9B3347CBCDB8}"/>
              </a:ext>
            </a:extLst>
          </p:cNvPr>
          <p:cNvSpPr/>
          <p:nvPr/>
        </p:nvSpPr>
        <p:spPr>
          <a:xfrm>
            <a:off x="11002796" y="228600"/>
            <a:ext cx="1126551" cy="1011573"/>
          </a:xfrm>
          <a:prstGeom prst="round2DiagRect">
            <a:avLst>
              <a:gd name="adj1" fmla="val 18841"/>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pic>
        <p:nvPicPr>
          <p:cNvPr id="25" name="Picture 24"/>
          <p:cNvPicPr>
            <a:picLocks noChangeAspect="1"/>
          </p:cNvPicPr>
          <p:nvPr/>
        </p:nvPicPr>
        <p:blipFill>
          <a:blip r:embed="rId2"/>
          <a:stretch>
            <a:fillRect/>
          </a:stretch>
        </p:blipFill>
        <p:spPr>
          <a:xfrm>
            <a:off x="11148682" y="315161"/>
            <a:ext cx="856290" cy="838450"/>
          </a:xfrm>
          <a:prstGeom prst="rect">
            <a:avLst/>
          </a:prstGeom>
        </p:spPr>
      </p:pic>
      <p:pic>
        <p:nvPicPr>
          <p:cNvPr id="10" name="Picture 9">
            <a:extLst>
              <a:ext uri="{FF2B5EF4-FFF2-40B4-BE49-F238E27FC236}">
                <a16:creationId xmlns:a16="http://schemas.microsoft.com/office/drawing/2014/main" xmlns="" id="{2BF95BDC-2395-4D1A-A0FB-8122FEEB17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950" b="91632" l="6742" r="89888">
                        <a14:foregroundMark x1="23596" y1="12552" x2="30712" y2="15481"/>
                        <a14:foregroundMark x1="30712" y1="15481" x2="35581" y2="9205"/>
                        <a14:foregroundMark x1="35581" y1="9205" x2="42322" y2="12971"/>
                        <a14:foregroundMark x1="42322" y1="12971" x2="47940" y2="8368"/>
                        <a14:foregroundMark x1="47940" y1="8368" x2="50187" y2="15900"/>
                        <a14:foregroundMark x1="50187" y1="15900" x2="55056" y2="10042"/>
                        <a14:foregroundMark x1="55056" y1="10042" x2="59925" y2="12134"/>
                        <a14:foregroundMark x1="61798" y1="21757" x2="46442" y2="23431"/>
                        <a14:foregroundMark x1="46442" y1="23431" x2="41573" y2="29289"/>
                        <a14:foregroundMark x1="41573" y1="29289" x2="18352" y2="33473"/>
                        <a14:foregroundMark x1="18352" y1="33473" x2="11985" y2="38494"/>
                        <a14:foregroundMark x1="11985" y1="38494" x2="7865" y2="44351"/>
                        <a14:foregroundMark x1="7865" y1="44351" x2="6742" y2="52720"/>
                        <a14:foregroundMark x1="6742" y1="52720" x2="10487" y2="60251"/>
                        <a14:foregroundMark x1="10487" y1="60251" x2="16854" y2="64435"/>
                        <a14:foregroundMark x1="16854" y1="64435" x2="21348" y2="69874"/>
                        <a14:foregroundMark x1="21348" y1="69874" x2="37079" y2="74059"/>
                        <a14:foregroundMark x1="37079" y1="74059" x2="57303" y2="75732"/>
                        <a14:foregroundMark x1="57303" y1="75732" x2="65543" y2="75314"/>
                        <a14:foregroundMark x1="65543" y1="75314" x2="73034" y2="71548"/>
                        <a14:foregroundMark x1="73034" y1="71548" x2="78277" y2="65690"/>
                        <a14:foregroundMark x1="78277" y1="65690" x2="80899" y2="56485"/>
                        <a14:foregroundMark x1="80899" y1="56485" x2="77903" y2="47699"/>
                        <a14:foregroundMark x1="77903" y1="47699" x2="61423" y2="44351"/>
                        <a14:foregroundMark x1="61423" y1="44351" x2="41948" y2="44351"/>
                        <a14:foregroundMark x1="41948" y1="44351" x2="42322" y2="35983"/>
                        <a14:foregroundMark x1="42322" y1="35983" x2="43071" y2="35565"/>
                        <a14:foregroundMark x1="17978" y1="41423" x2="55431" y2="62343"/>
                        <a14:foregroundMark x1="55431" y1="62343" x2="63296" y2="63180"/>
                        <a14:foregroundMark x1="60674" y1="50209" x2="67790" y2="53138"/>
                        <a14:foregroundMark x1="67790" y1="53138" x2="67416" y2="69038"/>
                        <a14:foregroundMark x1="67416" y1="69038" x2="68539" y2="72385"/>
                        <a14:foregroundMark x1="34831" y1="55230" x2="9738" y2="52720"/>
                        <a14:foregroundMark x1="23221" y1="56067" x2="22097" y2="61925"/>
                        <a14:foregroundMark x1="29963" y1="76151" x2="53184" y2="76987"/>
                        <a14:foregroundMark x1="25094" y1="82427" x2="58801" y2="84937"/>
                        <a14:foregroundMark x1="58801" y1="84937" x2="68539" y2="84519"/>
                        <a14:foregroundMark x1="64794" y1="89121" x2="58052" y2="90795"/>
                        <a14:foregroundMark x1="58052" y1="90795" x2="57303" y2="91632"/>
                      </a14:backgroundRemoval>
                    </a14:imgEffect>
                  </a14:imgLayer>
                </a14:imgProps>
              </a:ext>
            </a:extLst>
          </a:blip>
          <a:stretch>
            <a:fillRect/>
          </a:stretch>
        </p:blipFill>
        <p:spPr>
          <a:xfrm>
            <a:off x="11053821" y="5479733"/>
            <a:ext cx="1060936" cy="1198423"/>
          </a:xfrm>
          <a:prstGeom prst="rect">
            <a:avLst/>
          </a:prstGeom>
          <a:effectLst>
            <a:glow rad="101600">
              <a:schemeClr val="tx1">
                <a:alpha val="60000"/>
              </a:schemeClr>
            </a:glow>
          </a:effectLst>
        </p:spPr>
      </p:pic>
      <p:pic>
        <p:nvPicPr>
          <p:cNvPr id="3" name="Picture 2"/>
          <p:cNvPicPr>
            <a:picLocks noChangeAspect="1"/>
          </p:cNvPicPr>
          <p:nvPr/>
        </p:nvPicPr>
        <p:blipFill>
          <a:blip r:embed="rId5"/>
          <a:stretch>
            <a:fillRect/>
          </a:stretch>
        </p:blipFill>
        <p:spPr>
          <a:xfrm>
            <a:off x="2599871" y="1143000"/>
            <a:ext cx="5740400" cy="5514918"/>
          </a:xfrm>
          <a:prstGeom prst="rect">
            <a:avLst/>
          </a:prstGeom>
        </p:spPr>
      </p:pic>
      <p:pic>
        <p:nvPicPr>
          <p:cNvPr id="11" name="Picture 10"/>
          <p:cNvPicPr>
            <a:picLocks noChangeAspect="1"/>
          </p:cNvPicPr>
          <p:nvPr/>
        </p:nvPicPr>
        <p:blipFill>
          <a:blip r:embed="rId6"/>
          <a:stretch>
            <a:fillRect/>
          </a:stretch>
        </p:blipFill>
        <p:spPr>
          <a:xfrm>
            <a:off x="11053821" y="4323385"/>
            <a:ext cx="1000125" cy="1009650"/>
          </a:xfrm>
          <a:prstGeom prst="rect">
            <a:avLst/>
          </a:prstGeom>
        </p:spPr>
      </p:pic>
      <p:pic>
        <p:nvPicPr>
          <p:cNvPr id="12" name="Picture 11" descr="Hantam Municipality">
            <a:extLst>
              <a:ext uri="{FF2B5EF4-FFF2-40B4-BE49-F238E27FC236}">
                <a16:creationId xmlns:a16="http://schemas.microsoft.com/office/drawing/2014/main" xmlns="" id="{CD0A7FB4-2FDC-4E15-A49A-CB8348C8CE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01928" y="2729448"/>
            <a:ext cx="1085429" cy="1447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204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2154110" y="2267883"/>
            <a:ext cx="5612983" cy="1077218"/>
          </a:xfrm>
          <a:prstGeom prst="rect">
            <a:avLst/>
          </a:prstGeom>
          <a:noFill/>
        </p:spPr>
        <p:txBody>
          <a:bodyPr wrap="square" rtlCol="0">
            <a:spAutoFit/>
          </a:bodyPr>
          <a:lstStyle/>
          <a:p>
            <a:r>
              <a:rPr lang="en-ZA" sz="3200" dirty="0">
                <a:solidFill>
                  <a:schemeClr val="accent1">
                    <a:lumMod val="50000"/>
                  </a:schemeClr>
                </a:solidFill>
              </a:rPr>
              <a:t>MACRO FRAMEWORK |</a:t>
            </a:r>
          </a:p>
          <a:p>
            <a:r>
              <a:rPr lang="en-ZA" sz="3200" dirty="0">
                <a:solidFill>
                  <a:schemeClr val="accent1">
                    <a:lumMod val="50000"/>
                  </a:schemeClr>
                </a:solidFill>
              </a:rPr>
              <a:t>COMPOSITE PLAN</a:t>
            </a:r>
          </a:p>
        </p:txBody>
      </p:sp>
      <p:grpSp>
        <p:nvGrpSpPr>
          <p:cNvPr id="29" name="Group 28"/>
          <p:cNvGrpSpPr/>
          <p:nvPr/>
        </p:nvGrpSpPr>
        <p:grpSpPr>
          <a:xfrm>
            <a:off x="11071010" y="121421"/>
            <a:ext cx="990121" cy="983798"/>
            <a:chOff x="7769831" y="4068442"/>
            <a:chExt cx="1743386" cy="1648130"/>
          </a:xfrm>
        </p:grpSpPr>
        <p:sp>
          <p:nvSpPr>
            <p:cNvPr id="30" name="Round Diagonal Corner Rectangle 53">
              <a:extLst>
                <a:ext uri="{FF2B5EF4-FFF2-40B4-BE49-F238E27FC236}">
                  <a16:creationId xmlns:a16="http://schemas.microsoft.com/office/drawing/2014/main" xmlns="" id="{C3FECE9C-966C-4F55-B322-0E1BF9CB86BA}"/>
                </a:ext>
              </a:extLst>
            </p:cNvPr>
            <p:cNvSpPr/>
            <p:nvPr/>
          </p:nvSpPr>
          <p:spPr>
            <a:xfrm>
              <a:off x="7769831" y="4068442"/>
              <a:ext cx="1743386" cy="164813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400"/>
            </a:p>
          </p:txBody>
        </p:sp>
        <p:sp>
          <p:nvSpPr>
            <p:cNvPr id="31" name="Freeform 166"/>
            <p:cNvSpPr>
              <a:spLocks noChangeArrowheads="1"/>
            </p:cNvSpPr>
            <p:nvPr/>
          </p:nvSpPr>
          <p:spPr bwMode="auto">
            <a:xfrm>
              <a:off x="8211311" y="4365767"/>
              <a:ext cx="817285" cy="1107051"/>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SimSun" charset="0"/>
              </a:endParaRPr>
            </a:p>
          </p:txBody>
        </p:sp>
      </p:grpSp>
      <p:cxnSp>
        <p:nvCxnSpPr>
          <p:cNvPr id="37" name="Straight Connector 36"/>
          <p:cNvCxnSpPr/>
          <p:nvPr/>
        </p:nvCxnSpPr>
        <p:spPr>
          <a:xfrm>
            <a:off x="113773" y="6419134"/>
            <a:ext cx="12192000"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xmlns="" id="{01F73226-814A-4C96-84F0-7151D391AB73}"/>
              </a:ext>
            </a:extLst>
          </p:cNvPr>
          <p:cNvPicPr>
            <a:picLocks noChangeAspect="1"/>
          </p:cNvPicPr>
          <p:nvPr/>
        </p:nvPicPr>
        <p:blipFill>
          <a:blip r:embed="rId2"/>
          <a:stretch>
            <a:fillRect/>
          </a:stretch>
        </p:blipFill>
        <p:spPr>
          <a:xfrm>
            <a:off x="2329513" y="0"/>
            <a:ext cx="7069449" cy="7029005"/>
          </a:xfrm>
          <a:prstGeom prst="rect">
            <a:avLst/>
          </a:prstGeom>
        </p:spPr>
      </p:pic>
    </p:spTree>
    <p:extLst>
      <p:ext uri="{BB962C8B-B14F-4D97-AF65-F5344CB8AC3E}">
        <p14:creationId xmlns:p14="http://schemas.microsoft.com/office/powerpoint/2010/main" val="21231651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1210</TotalTime>
  <Words>3691</Words>
  <Application>Microsoft Office PowerPoint</Application>
  <PresentationFormat>Widescreen</PresentationFormat>
  <Paragraphs>415</Paragraphs>
  <Slides>30</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30</vt:i4>
      </vt:variant>
    </vt:vector>
  </HeadingPairs>
  <TitlesOfParts>
    <vt:vector size="42" baseType="lpstr">
      <vt:lpstr>SimSun</vt:lpstr>
      <vt:lpstr>Aharoni</vt:lpstr>
      <vt:lpstr>AQRPXQ+Avenir-Book</vt:lpstr>
      <vt:lpstr>Arial</vt:lpstr>
      <vt:lpstr>Calibri</vt:lpstr>
      <vt:lpstr>Calibri Light</vt:lpstr>
      <vt:lpstr>Courier New</vt:lpstr>
      <vt:lpstr>Lato Regular</vt:lpstr>
      <vt:lpstr>Symbol</vt:lpstr>
      <vt:lpstr>Times New Roman</vt:lpstr>
      <vt:lpstr>Wingdings</vt:lpstr>
      <vt:lpstr>Office Theme</vt:lpstr>
      <vt:lpstr>PowerPoint Presentation</vt:lpstr>
      <vt:lpstr>PRESENTATION 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Gisela</dc:creator>
  <cp:lastModifiedBy>THARINE DE KOCK</cp:lastModifiedBy>
  <cp:revision>52</cp:revision>
  <dcterms:created xsi:type="dcterms:W3CDTF">2018-09-07T13:08:51Z</dcterms:created>
  <dcterms:modified xsi:type="dcterms:W3CDTF">2019-05-07T08:55:54Z</dcterms:modified>
</cp:coreProperties>
</file>